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7" r:id="rId2"/>
    <p:sldId id="258" r:id="rId3"/>
    <p:sldId id="270" r:id="rId4"/>
    <p:sldId id="260" r:id="rId5"/>
    <p:sldId id="261" r:id="rId6"/>
    <p:sldId id="277" r:id="rId7"/>
    <p:sldId id="272" r:id="rId8"/>
    <p:sldId id="273" r:id="rId9"/>
    <p:sldId id="266" r:id="rId10"/>
    <p:sldId id="271" r:id="rId11"/>
    <p:sldId id="274" r:id="rId12"/>
    <p:sldId id="275" r:id="rId13"/>
    <p:sldId id="269" r:id="rId14"/>
    <p:sldId id="268" r:id="rId15"/>
  </p:sldIdLst>
  <p:sldSz cx="18288000" cy="10287000"/>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gYlgPpNKBUcnopDKZip4OhM/nc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 id="2" name="damian102117@gmail.com" initials="d" lastIdx="2" clrIdx="1">
    <p:extLst>
      <p:ext uri="{19B8F6BF-5375-455C-9EA6-DF929625EA0E}">
        <p15:presenceInfo xmlns:p15="http://schemas.microsoft.com/office/powerpoint/2012/main" userId="c8d25429821fc9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2E7"/>
    <a:srgbClr val="FF6D6E"/>
    <a:srgbClr val="FF8055"/>
    <a:srgbClr val="FBC070"/>
    <a:srgbClr val="A2CE5A"/>
    <a:srgbClr val="00B0F0"/>
    <a:srgbClr val="FBF09F"/>
    <a:srgbClr val="FF00FF"/>
    <a:srgbClr val="FFC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74" autoAdjust="0"/>
  </p:normalViewPr>
  <p:slideViewPr>
    <p:cSldViewPr snapToGrid="0">
      <p:cViewPr varScale="1">
        <p:scale>
          <a:sx n="52" d="100"/>
          <a:sy n="52" d="100"/>
        </p:scale>
        <p:origin x="85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4208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314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8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077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7" name="Google Shape;147;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86196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8" name="Google Shape;308;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89820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38215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50505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55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Times New Roman"/>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Times New Roman"/>
              <a:buNone/>
              <a:defRPr sz="44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3.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1.jp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che.ntut.edu.tw/p/412-1078-11607.php?Lang=zh-t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2.jp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 descr="半導體"/>
          <p:cNvPicPr preferRelativeResize="0"/>
          <p:nvPr/>
        </p:nvPicPr>
        <p:blipFill rotWithShape="1">
          <a:blip r:embed="rId3">
            <a:alphaModFix/>
          </a:blip>
          <a:srcRect b="14807"/>
          <a:stretch/>
        </p:blipFill>
        <p:spPr>
          <a:xfrm>
            <a:off x="4656409" y="-190500"/>
            <a:ext cx="13631591" cy="11613243"/>
          </a:xfrm>
          <a:prstGeom prst="rect">
            <a:avLst/>
          </a:prstGeom>
          <a:noFill/>
          <a:ln>
            <a:noFill/>
          </a:ln>
        </p:spPr>
      </p:pic>
      <p:sp>
        <p:nvSpPr>
          <p:cNvPr id="122" name="Google Shape;122;p2"/>
          <p:cNvSpPr/>
          <p:nvPr/>
        </p:nvSpPr>
        <p:spPr>
          <a:xfrm>
            <a:off x="-1310539" y="-1017431"/>
            <a:ext cx="5966948" cy="131826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grpSp>
        <p:nvGrpSpPr>
          <p:cNvPr id="123" name="Google Shape;123;p2"/>
          <p:cNvGrpSpPr/>
          <p:nvPr/>
        </p:nvGrpSpPr>
        <p:grpSpPr>
          <a:xfrm>
            <a:off x="4412793" y="829732"/>
            <a:ext cx="13787031" cy="4307618"/>
            <a:chOff x="-527209" y="-3686077"/>
            <a:chExt cx="18382709" cy="5743474"/>
          </a:xfrm>
        </p:grpSpPr>
        <p:grpSp>
          <p:nvGrpSpPr>
            <p:cNvPr id="124" name="Google Shape;124;p2"/>
            <p:cNvGrpSpPr/>
            <p:nvPr/>
          </p:nvGrpSpPr>
          <p:grpSpPr>
            <a:xfrm>
              <a:off x="-527209" y="-3686077"/>
              <a:ext cx="18382709" cy="5743474"/>
              <a:chOff x="-104140" y="-728116"/>
              <a:chExt cx="3631152" cy="1134516"/>
            </a:xfrm>
          </p:grpSpPr>
          <p:sp>
            <p:nvSpPr>
              <p:cNvPr id="125" name="Google Shape;125;p2"/>
              <p:cNvSpPr/>
              <p:nvPr/>
            </p:nvSpPr>
            <p:spPr>
              <a:xfrm>
                <a:off x="-104140" y="-728116"/>
                <a:ext cx="3631152" cy="459918"/>
              </a:xfrm>
              <a:custGeom>
                <a:avLst/>
                <a:gdLst/>
                <a:ahLst/>
                <a:cxnLst/>
                <a:rect l="l" t="t" r="r" b="b"/>
                <a:pathLst>
                  <a:path w="3631152" h="459918" extrusionOk="0">
                    <a:moveTo>
                      <a:pt x="3427952" y="0"/>
                    </a:moveTo>
                    <a:lnTo>
                      <a:pt x="0" y="0"/>
                    </a:lnTo>
                    <a:lnTo>
                      <a:pt x="0" y="459918"/>
                    </a:lnTo>
                    <a:lnTo>
                      <a:pt x="3427952" y="459918"/>
                    </a:lnTo>
                    <a:lnTo>
                      <a:pt x="3631152" y="229959"/>
                    </a:lnTo>
                    <a:lnTo>
                      <a:pt x="3427952" y="0"/>
                    </a:lnTo>
                  </a:path>
                </a:pathLst>
              </a:custGeom>
              <a:solidFill>
                <a:srgbClr val="2E6E8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26" name="Google Shape;126;p2"/>
              <p:cNvSpPr txBox="1"/>
              <p:nvPr/>
            </p:nvSpPr>
            <p:spPr>
              <a:xfrm>
                <a:off x="0" y="19050"/>
                <a:ext cx="698500" cy="387350"/>
              </a:xfrm>
              <a:prstGeom prst="rect">
                <a:avLst/>
              </a:prstGeom>
              <a:noFill/>
              <a:ln>
                <a:noFill/>
              </a:ln>
            </p:spPr>
            <p:txBody>
              <a:bodyPr spcFirstLastPara="1" wrap="square" lIns="50800" tIns="50800" rIns="50800" bIns="50800" anchor="ctr" anchorCtr="0">
                <a:noAutofit/>
              </a:bodyPr>
              <a:lstStyle/>
              <a:p>
                <a:pPr marL="0" marR="0" lvl="0" indent="0" algn="ctr" rtl="0">
                  <a:lnSpc>
                    <a:spcPct val="103833"/>
                  </a:lnSpc>
                  <a:spcBef>
                    <a:spcPts val="0"/>
                  </a:spcBef>
                  <a:spcAft>
                    <a:spcPts val="0"/>
                  </a:spcAft>
                  <a:buNone/>
                </a:pPr>
                <a:endParaRPr sz="1800">
                  <a:solidFill>
                    <a:schemeClr val="dk1"/>
                  </a:solidFill>
                  <a:latin typeface="Times New Roman"/>
                  <a:ea typeface="Times New Roman"/>
                  <a:cs typeface="Times New Roman"/>
                  <a:sym typeface="Times New Roman"/>
                </a:endParaRPr>
              </a:p>
            </p:txBody>
          </p:sp>
        </p:grpSp>
        <p:sp>
          <p:nvSpPr>
            <p:cNvPr id="127" name="Google Shape;127;p2"/>
            <p:cNvSpPr txBox="1"/>
            <p:nvPr/>
          </p:nvSpPr>
          <p:spPr>
            <a:xfrm>
              <a:off x="-280246" y="-3102029"/>
              <a:ext cx="16998698" cy="1274191"/>
            </a:xfrm>
            <a:prstGeom prst="rect">
              <a:avLst/>
            </a:prstGeom>
            <a:noFill/>
            <a:ln>
              <a:noFill/>
            </a:ln>
          </p:spPr>
          <p:txBody>
            <a:bodyPr spcFirstLastPara="1" wrap="square" lIns="0" tIns="0" rIns="0" bIns="0" anchor="t" anchorCtr="0">
              <a:spAutoFit/>
            </a:bodyPr>
            <a:lstStyle/>
            <a:p>
              <a:pPr algn="ctr">
                <a:lnSpc>
                  <a:spcPct val="115000"/>
                </a:lnSpc>
              </a:pPr>
              <a:r>
                <a:rPr lang="en-US" sz="5400" b="1" dirty="0" err="1">
                  <a:solidFill>
                    <a:srgbClr val="FFFFFF"/>
                  </a:solidFill>
                  <a:latin typeface="DFKai-SB"/>
                  <a:ea typeface="DFKai-SB"/>
                  <a:cs typeface="DFKai-SB"/>
                  <a:sym typeface="DFKai-SB"/>
                </a:rPr>
                <a:t>半導體製程與設備</a:t>
              </a:r>
              <a:r>
                <a:rPr lang="en-US" sz="5400" b="1" dirty="0">
                  <a:solidFill>
                    <a:srgbClr val="FFFFFF"/>
                  </a:solidFill>
                  <a:latin typeface="DFKai-SB"/>
                  <a:ea typeface="DFKai-SB"/>
                  <a:cs typeface="DFKai-SB"/>
                  <a:sym typeface="DFKai-SB"/>
                </a:rPr>
                <a:t>-</a:t>
              </a:r>
              <a:r>
                <a:rPr lang="zh-TW" altLang="en-US" sz="5400" b="1" dirty="0">
                  <a:solidFill>
                    <a:schemeClr val="lt1"/>
                  </a:solidFill>
                  <a:latin typeface="DFKai-SB"/>
                  <a:ea typeface="DFKai-SB"/>
                  <a:cs typeface="DFKai-SB"/>
                  <a:sym typeface="DFKai-SB"/>
                </a:rPr>
                <a:t>產業實務人才培育專班</a:t>
              </a:r>
              <a:endParaRPr sz="6600" b="1" dirty="0">
                <a:solidFill>
                  <a:srgbClr val="FFFFFF"/>
                </a:solidFill>
                <a:latin typeface="DFKai-SB"/>
                <a:ea typeface="DFKai-SB"/>
                <a:cs typeface="DFKai-SB"/>
                <a:sym typeface="DFKai-SB"/>
              </a:endParaRPr>
            </a:p>
          </p:txBody>
        </p:sp>
      </p:grpSp>
      <p:sp>
        <p:nvSpPr>
          <p:cNvPr id="134" name="Google Shape;134;p2"/>
          <p:cNvSpPr/>
          <p:nvPr/>
        </p:nvSpPr>
        <p:spPr>
          <a:xfrm>
            <a:off x="6878491" y="8932675"/>
            <a:ext cx="9115188" cy="797996"/>
          </a:xfrm>
          <a:custGeom>
            <a:avLst/>
            <a:gdLst/>
            <a:ahLst/>
            <a:cxnLst/>
            <a:rect l="l" t="t" r="r" b="b"/>
            <a:pathLst>
              <a:path w="3631152" h="459918" extrusionOk="0">
                <a:moveTo>
                  <a:pt x="3427952" y="0"/>
                </a:moveTo>
                <a:lnTo>
                  <a:pt x="0" y="0"/>
                </a:lnTo>
                <a:lnTo>
                  <a:pt x="0" y="459918"/>
                </a:lnTo>
                <a:lnTo>
                  <a:pt x="3427952" y="459918"/>
                </a:lnTo>
                <a:lnTo>
                  <a:pt x="3631152" y="229959"/>
                </a:lnTo>
                <a:lnTo>
                  <a:pt x="3427952" y="0"/>
                </a:ln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a:solidFill>
                <a:srgbClr val="FFFFFF"/>
              </a:solidFill>
              <a:latin typeface="Microsoft JhengHei"/>
              <a:ea typeface="Microsoft JhengHei"/>
              <a:cs typeface="Microsoft JhengHei"/>
              <a:sym typeface="Microsoft JhengHei"/>
            </a:endParaRPr>
          </a:p>
        </p:txBody>
      </p:sp>
      <p:sp>
        <p:nvSpPr>
          <p:cNvPr id="135" name="Google Shape;135;p2"/>
          <p:cNvSpPr txBox="1"/>
          <p:nvPr/>
        </p:nvSpPr>
        <p:spPr>
          <a:xfrm>
            <a:off x="4408635" y="9195686"/>
            <a:ext cx="2652118" cy="1470719"/>
          </a:xfrm>
          <a:prstGeom prst="rect">
            <a:avLst/>
          </a:prstGeom>
          <a:noFill/>
          <a:ln>
            <a:noFill/>
          </a:ln>
        </p:spPr>
        <p:txBody>
          <a:bodyPr spcFirstLastPara="1" wrap="square" lIns="50800" tIns="50800" rIns="50800" bIns="50800" anchor="ctr" anchorCtr="0">
            <a:noAutofit/>
          </a:bodyPr>
          <a:lstStyle/>
          <a:p>
            <a:pPr marL="0" marR="0" lvl="0" indent="0" algn="ctr" rtl="0">
              <a:lnSpc>
                <a:spcPct val="103833"/>
              </a:lnSpc>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36" name="Google Shape;136;p2"/>
          <p:cNvSpPr txBox="1"/>
          <p:nvPr/>
        </p:nvSpPr>
        <p:spPr>
          <a:xfrm>
            <a:off x="4476884" y="9267567"/>
            <a:ext cx="12203200" cy="1674813"/>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endParaRPr sz="11500" dirty="0">
              <a:solidFill>
                <a:srgbClr val="FFFFFF"/>
              </a:solidFill>
              <a:latin typeface="Times New Roman"/>
              <a:ea typeface="Times New Roman"/>
              <a:cs typeface="Times New Roman"/>
              <a:sym typeface="Times New Roman"/>
            </a:endParaRPr>
          </a:p>
        </p:txBody>
      </p:sp>
      <p:sp>
        <p:nvSpPr>
          <p:cNvPr id="137" name="Google Shape;137;p2"/>
          <p:cNvSpPr txBox="1"/>
          <p:nvPr/>
        </p:nvSpPr>
        <p:spPr>
          <a:xfrm>
            <a:off x="6945624" y="8941997"/>
            <a:ext cx="911518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err="1">
                <a:solidFill>
                  <a:srgbClr val="FFFFFF"/>
                </a:solidFill>
                <a:latin typeface="DFKai-SB"/>
                <a:ea typeface="DFKai-SB"/>
                <a:cs typeface="DFKai-SB"/>
                <a:sym typeface="DFKai-SB"/>
              </a:rPr>
              <a:t>簡報人：曾釋鋒</a:t>
            </a:r>
            <a:r>
              <a:rPr lang="en-US" sz="4000" dirty="0">
                <a:solidFill>
                  <a:srgbClr val="FFFFFF"/>
                </a:solidFill>
                <a:latin typeface="DFKai-SB"/>
                <a:ea typeface="DFKai-SB"/>
                <a:cs typeface="DFKai-SB"/>
                <a:sym typeface="DFKai-SB"/>
              </a:rPr>
              <a:t> </a:t>
            </a:r>
            <a:r>
              <a:rPr lang="zh-TW" altLang="en-US" sz="4000" b="1" dirty="0">
                <a:solidFill>
                  <a:srgbClr val="FFFFFF"/>
                </a:solidFill>
                <a:latin typeface="DFKai-SB"/>
                <a:ea typeface="DFKai-SB"/>
                <a:cs typeface="DFKai-SB"/>
                <a:sym typeface="DFKai-SB"/>
              </a:rPr>
              <a:t>半導體學位學程</a:t>
            </a:r>
            <a:r>
              <a:rPr lang="en-US" sz="4000" b="1" dirty="0" err="1">
                <a:solidFill>
                  <a:srgbClr val="FFFFFF"/>
                </a:solidFill>
                <a:latin typeface="DFKai-SB"/>
                <a:ea typeface="DFKai-SB"/>
                <a:cs typeface="DFKai-SB"/>
                <a:sym typeface="DFKai-SB"/>
              </a:rPr>
              <a:t>主任</a:t>
            </a:r>
            <a:r>
              <a:rPr lang="en-US" sz="4000" dirty="0">
                <a:solidFill>
                  <a:srgbClr val="FFFFFF"/>
                </a:solidFill>
                <a:latin typeface="DFKai-SB"/>
                <a:ea typeface="DFKai-SB"/>
                <a:cs typeface="DFKai-SB"/>
                <a:sym typeface="DFKai-SB"/>
              </a:rPr>
              <a:t>   </a:t>
            </a:r>
            <a:endParaRPr dirty="0"/>
          </a:p>
        </p:txBody>
      </p:sp>
      <p:sp>
        <p:nvSpPr>
          <p:cNvPr id="142" name="Google Shape;142;p2"/>
          <p:cNvSpPr/>
          <p:nvPr/>
        </p:nvSpPr>
        <p:spPr>
          <a:xfrm rot="10800000" flipH="1">
            <a:off x="-3029235" y="-360686"/>
            <a:ext cx="7702264" cy="15344207"/>
          </a:xfrm>
          <a:custGeom>
            <a:avLst/>
            <a:gdLst/>
            <a:ahLst/>
            <a:cxnLst/>
            <a:rect l="l" t="t" r="r" b="b"/>
            <a:pathLst>
              <a:path w="7702264" h="17164890" extrusionOk="0">
                <a:moveTo>
                  <a:pt x="7702265" y="0"/>
                </a:moveTo>
                <a:lnTo>
                  <a:pt x="0" y="0"/>
                </a:lnTo>
                <a:lnTo>
                  <a:pt x="0" y="17164890"/>
                </a:lnTo>
                <a:lnTo>
                  <a:pt x="7702265" y="17164890"/>
                </a:lnTo>
                <a:lnTo>
                  <a:pt x="7702265" y="0"/>
                </a:lnTo>
                <a:close/>
              </a:path>
            </a:pathLst>
          </a:custGeom>
          <a:blipFill rotWithShape="1">
            <a:blip r:embed="rId4">
              <a:alphaModFix/>
            </a:blip>
            <a:stretch>
              <a:fillRect l="-1596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grpSp>
        <p:nvGrpSpPr>
          <p:cNvPr id="26" name="组合 54">
            <a:extLst>
              <a:ext uri="{FF2B5EF4-FFF2-40B4-BE49-F238E27FC236}">
                <a16:creationId xmlns:a16="http://schemas.microsoft.com/office/drawing/2014/main" id="{78739CEA-CAC9-43D9-9B8F-0BA69519AD40}"/>
              </a:ext>
            </a:extLst>
          </p:cNvPr>
          <p:cNvGrpSpPr/>
          <p:nvPr/>
        </p:nvGrpSpPr>
        <p:grpSpPr>
          <a:xfrm rot="16200000">
            <a:off x="-2966872" y="3845051"/>
            <a:ext cx="10003069" cy="4992886"/>
            <a:chOff x="-38101" y="-105446"/>
            <a:chExt cx="12230101" cy="5039241"/>
          </a:xfrm>
        </p:grpSpPr>
        <p:sp>
          <p:nvSpPr>
            <p:cNvPr id="27" name="Freeform 6">
              <a:extLst>
                <a:ext uri="{FF2B5EF4-FFF2-40B4-BE49-F238E27FC236}">
                  <a16:creationId xmlns:a16="http://schemas.microsoft.com/office/drawing/2014/main" id="{AD4DC55F-1F0E-4650-B220-DF95E21A1D24}"/>
                </a:ext>
              </a:extLst>
            </p:cNvPr>
            <p:cNvSpPr>
              <a:spLocks/>
            </p:cNvSpPr>
            <p:nvPr/>
          </p:nvSpPr>
          <p:spPr bwMode="auto">
            <a:xfrm>
              <a:off x="376237" y="2912907"/>
              <a:ext cx="1241425" cy="1716088"/>
            </a:xfrm>
            <a:custGeom>
              <a:avLst/>
              <a:gdLst>
                <a:gd name="T0" fmla="*/ 284 w 782"/>
                <a:gd name="T1" fmla="*/ 1081 h 1081"/>
                <a:gd name="T2" fmla="*/ 782 w 782"/>
                <a:gd name="T3" fmla="*/ 0 h 1081"/>
                <a:gd name="T4" fmla="*/ 0 w 782"/>
                <a:gd name="T5" fmla="*/ 288 h 1081"/>
                <a:gd name="T6" fmla="*/ 284 w 782"/>
                <a:gd name="T7" fmla="*/ 1081 h 1081"/>
              </a:gdLst>
              <a:ahLst/>
              <a:cxnLst>
                <a:cxn ang="0">
                  <a:pos x="T0" y="T1"/>
                </a:cxn>
                <a:cxn ang="0">
                  <a:pos x="T2" y="T3"/>
                </a:cxn>
                <a:cxn ang="0">
                  <a:pos x="T4" y="T5"/>
                </a:cxn>
                <a:cxn ang="0">
                  <a:pos x="T6" y="T7"/>
                </a:cxn>
              </a:cxnLst>
              <a:rect l="0" t="0" r="r" b="b"/>
              <a:pathLst>
                <a:path w="782" h="1081">
                  <a:moveTo>
                    <a:pt x="284" y="1081"/>
                  </a:moveTo>
                  <a:lnTo>
                    <a:pt x="782" y="0"/>
                  </a:lnTo>
                  <a:lnTo>
                    <a:pt x="0" y="288"/>
                  </a:lnTo>
                  <a:lnTo>
                    <a:pt x="284" y="1081"/>
                  </a:lnTo>
                  <a:close/>
                </a:path>
              </a:pathLst>
            </a:custGeom>
            <a:solidFill>
              <a:srgbClr val="F58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7">
              <a:extLst>
                <a:ext uri="{FF2B5EF4-FFF2-40B4-BE49-F238E27FC236}">
                  <a16:creationId xmlns:a16="http://schemas.microsoft.com/office/drawing/2014/main" id="{06BD0CEF-8472-4F36-991E-E62428D568D7}"/>
                </a:ext>
              </a:extLst>
            </p:cNvPr>
            <p:cNvSpPr>
              <a:spLocks/>
            </p:cNvSpPr>
            <p:nvPr/>
          </p:nvSpPr>
          <p:spPr bwMode="auto">
            <a:xfrm>
              <a:off x="-38101" y="4209895"/>
              <a:ext cx="865188" cy="723900"/>
            </a:xfrm>
            <a:custGeom>
              <a:avLst/>
              <a:gdLst>
                <a:gd name="T0" fmla="*/ 0 w 545"/>
                <a:gd name="T1" fmla="*/ 0 h 456"/>
                <a:gd name="T2" fmla="*/ 0 w 545"/>
                <a:gd name="T3" fmla="*/ 456 h 456"/>
                <a:gd name="T4" fmla="*/ 545 w 545"/>
                <a:gd name="T5" fmla="*/ 264 h 456"/>
                <a:gd name="T6" fmla="*/ 545 w 545"/>
                <a:gd name="T7" fmla="*/ 264 h 456"/>
                <a:gd name="T8" fmla="*/ 545 w 545"/>
                <a:gd name="T9" fmla="*/ 264 h 456"/>
                <a:gd name="T10" fmla="*/ 0 w 545"/>
                <a:gd name="T11" fmla="*/ 0 h 456"/>
              </a:gdLst>
              <a:ahLst/>
              <a:cxnLst>
                <a:cxn ang="0">
                  <a:pos x="T0" y="T1"/>
                </a:cxn>
                <a:cxn ang="0">
                  <a:pos x="T2" y="T3"/>
                </a:cxn>
                <a:cxn ang="0">
                  <a:pos x="T4" y="T5"/>
                </a:cxn>
                <a:cxn ang="0">
                  <a:pos x="T6" y="T7"/>
                </a:cxn>
                <a:cxn ang="0">
                  <a:pos x="T8" y="T9"/>
                </a:cxn>
                <a:cxn ang="0">
                  <a:pos x="T10" y="T11"/>
                </a:cxn>
              </a:cxnLst>
              <a:rect l="0" t="0" r="r" b="b"/>
              <a:pathLst>
                <a:path w="545" h="456">
                  <a:moveTo>
                    <a:pt x="0" y="0"/>
                  </a:moveTo>
                  <a:lnTo>
                    <a:pt x="0" y="456"/>
                  </a:lnTo>
                  <a:lnTo>
                    <a:pt x="545" y="264"/>
                  </a:lnTo>
                  <a:lnTo>
                    <a:pt x="545" y="264"/>
                  </a:lnTo>
                  <a:lnTo>
                    <a:pt x="545" y="264"/>
                  </a:lnTo>
                  <a:lnTo>
                    <a:pt x="0" y="0"/>
                  </a:lnTo>
                  <a:close/>
                </a:path>
              </a:pathLst>
            </a:custGeom>
            <a:solidFill>
              <a:srgbClr val="F58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a:extLst>
                <a:ext uri="{FF2B5EF4-FFF2-40B4-BE49-F238E27FC236}">
                  <a16:creationId xmlns:a16="http://schemas.microsoft.com/office/drawing/2014/main" id="{54F0270C-8445-4073-89F0-B6B44E024D68}"/>
                </a:ext>
              </a:extLst>
            </p:cNvPr>
            <p:cNvSpPr>
              <a:spLocks/>
            </p:cNvSpPr>
            <p:nvPr/>
          </p:nvSpPr>
          <p:spPr bwMode="auto">
            <a:xfrm>
              <a:off x="1617662" y="2912907"/>
              <a:ext cx="1693863" cy="1258888"/>
            </a:xfrm>
            <a:custGeom>
              <a:avLst/>
              <a:gdLst>
                <a:gd name="T0" fmla="*/ 0 w 1067"/>
                <a:gd name="T1" fmla="*/ 0 h 793"/>
                <a:gd name="T2" fmla="*/ 285 w 1067"/>
                <a:gd name="T3" fmla="*/ 793 h 793"/>
                <a:gd name="T4" fmla="*/ 1067 w 1067"/>
                <a:gd name="T5" fmla="*/ 505 h 793"/>
                <a:gd name="T6" fmla="*/ 0 w 1067"/>
                <a:gd name="T7" fmla="*/ 0 h 793"/>
              </a:gdLst>
              <a:ahLst/>
              <a:cxnLst>
                <a:cxn ang="0">
                  <a:pos x="T0" y="T1"/>
                </a:cxn>
                <a:cxn ang="0">
                  <a:pos x="T2" y="T3"/>
                </a:cxn>
                <a:cxn ang="0">
                  <a:pos x="T4" y="T5"/>
                </a:cxn>
                <a:cxn ang="0">
                  <a:pos x="T6" y="T7"/>
                </a:cxn>
              </a:cxnLst>
              <a:rect l="0" t="0" r="r" b="b"/>
              <a:pathLst>
                <a:path w="1067" h="793">
                  <a:moveTo>
                    <a:pt x="0" y="0"/>
                  </a:moveTo>
                  <a:lnTo>
                    <a:pt x="285" y="793"/>
                  </a:lnTo>
                  <a:lnTo>
                    <a:pt x="1067" y="505"/>
                  </a:lnTo>
                  <a:lnTo>
                    <a:pt x="0" y="0"/>
                  </a:lnTo>
                  <a:close/>
                </a:path>
              </a:pathLst>
            </a:custGeom>
            <a:solidFill>
              <a:srgbClr val="F58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a:extLst>
                <a:ext uri="{FF2B5EF4-FFF2-40B4-BE49-F238E27FC236}">
                  <a16:creationId xmlns:a16="http://schemas.microsoft.com/office/drawing/2014/main" id="{AAC00A1D-9910-4F18-9AF5-2A88627CCB63}"/>
                </a:ext>
              </a:extLst>
            </p:cNvPr>
            <p:cNvSpPr>
              <a:spLocks/>
            </p:cNvSpPr>
            <p:nvPr/>
          </p:nvSpPr>
          <p:spPr bwMode="auto">
            <a:xfrm>
              <a:off x="-38101" y="2225520"/>
              <a:ext cx="414338" cy="1296988"/>
            </a:xfrm>
            <a:custGeom>
              <a:avLst/>
              <a:gdLst>
                <a:gd name="T0" fmla="*/ 0 w 261"/>
                <a:gd name="T1" fmla="*/ 817 h 817"/>
                <a:gd name="T2" fmla="*/ 261 w 261"/>
                <a:gd name="T3" fmla="*/ 721 h 817"/>
                <a:gd name="T4" fmla="*/ 0 w 261"/>
                <a:gd name="T5" fmla="*/ 0 h 817"/>
                <a:gd name="T6" fmla="*/ 0 w 261"/>
                <a:gd name="T7" fmla="*/ 817 h 817"/>
              </a:gdLst>
              <a:ahLst/>
              <a:cxnLst>
                <a:cxn ang="0">
                  <a:pos x="T0" y="T1"/>
                </a:cxn>
                <a:cxn ang="0">
                  <a:pos x="T2" y="T3"/>
                </a:cxn>
                <a:cxn ang="0">
                  <a:pos x="T4" y="T5"/>
                </a:cxn>
                <a:cxn ang="0">
                  <a:pos x="T6" y="T7"/>
                </a:cxn>
              </a:cxnLst>
              <a:rect l="0" t="0" r="r" b="b"/>
              <a:pathLst>
                <a:path w="261" h="817">
                  <a:moveTo>
                    <a:pt x="0" y="817"/>
                  </a:moveTo>
                  <a:lnTo>
                    <a:pt x="261" y="721"/>
                  </a:lnTo>
                  <a:lnTo>
                    <a:pt x="0" y="0"/>
                  </a:lnTo>
                  <a:lnTo>
                    <a:pt x="0" y="817"/>
                  </a:lnTo>
                  <a:close/>
                </a:path>
              </a:pathLst>
            </a:custGeom>
            <a:solidFill>
              <a:srgbClr val="F58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0">
              <a:extLst>
                <a:ext uri="{FF2B5EF4-FFF2-40B4-BE49-F238E27FC236}">
                  <a16:creationId xmlns:a16="http://schemas.microsoft.com/office/drawing/2014/main" id="{86ED0C5D-3823-4342-907E-02CBB16375FE}"/>
                </a:ext>
              </a:extLst>
            </p:cNvPr>
            <p:cNvSpPr>
              <a:spLocks/>
            </p:cNvSpPr>
            <p:nvPr/>
          </p:nvSpPr>
          <p:spPr bwMode="auto">
            <a:xfrm>
              <a:off x="714374" y="14132"/>
              <a:ext cx="1693863" cy="1220788"/>
            </a:xfrm>
            <a:custGeom>
              <a:avLst/>
              <a:gdLst>
                <a:gd name="T0" fmla="*/ 711 w 1067"/>
                <a:gd name="T1" fmla="*/ 0 h 769"/>
                <a:gd name="T2" fmla="*/ 0 w 1067"/>
                <a:gd name="T3" fmla="*/ 264 h 769"/>
                <a:gd name="T4" fmla="*/ 0 w 1067"/>
                <a:gd name="T5" fmla="*/ 264 h 769"/>
                <a:gd name="T6" fmla="*/ 0 w 1067"/>
                <a:gd name="T7" fmla="*/ 264 h 769"/>
                <a:gd name="T8" fmla="*/ 1067 w 1067"/>
                <a:gd name="T9" fmla="*/ 769 h 769"/>
                <a:gd name="T10" fmla="*/ 783 w 1067"/>
                <a:gd name="T11" fmla="*/ 0 h 769"/>
                <a:gd name="T12" fmla="*/ 711 w 1067"/>
                <a:gd name="T13" fmla="*/ 0 h 769"/>
              </a:gdLst>
              <a:ahLst/>
              <a:cxnLst>
                <a:cxn ang="0">
                  <a:pos x="T0" y="T1"/>
                </a:cxn>
                <a:cxn ang="0">
                  <a:pos x="T2" y="T3"/>
                </a:cxn>
                <a:cxn ang="0">
                  <a:pos x="T4" y="T5"/>
                </a:cxn>
                <a:cxn ang="0">
                  <a:pos x="T6" y="T7"/>
                </a:cxn>
                <a:cxn ang="0">
                  <a:pos x="T8" y="T9"/>
                </a:cxn>
                <a:cxn ang="0">
                  <a:pos x="T10" y="T11"/>
                </a:cxn>
                <a:cxn ang="0">
                  <a:pos x="T12" y="T13"/>
                </a:cxn>
              </a:cxnLst>
              <a:rect l="0" t="0" r="r" b="b"/>
              <a:pathLst>
                <a:path w="1067" h="769">
                  <a:moveTo>
                    <a:pt x="711" y="0"/>
                  </a:moveTo>
                  <a:lnTo>
                    <a:pt x="0" y="264"/>
                  </a:lnTo>
                  <a:lnTo>
                    <a:pt x="0" y="264"/>
                  </a:lnTo>
                  <a:lnTo>
                    <a:pt x="0" y="264"/>
                  </a:lnTo>
                  <a:lnTo>
                    <a:pt x="1067" y="769"/>
                  </a:lnTo>
                  <a:lnTo>
                    <a:pt x="783" y="0"/>
                  </a:lnTo>
                  <a:lnTo>
                    <a:pt x="711"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1">
              <a:extLst>
                <a:ext uri="{FF2B5EF4-FFF2-40B4-BE49-F238E27FC236}">
                  <a16:creationId xmlns:a16="http://schemas.microsoft.com/office/drawing/2014/main" id="{D208935D-E4B9-47A0-8128-9FEB2D949C4A}"/>
                </a:ext>
              </a:extLst>
            </p:cNvPr>
            <p:cNvSpPr>
              <a:spLocks/>
            </p:cNvSpPr>
            <p:nvPr/>
          </p:nvSpPr>
          <p:spPr bwMode="auto">
            <a:xfrm>
              <a:off x="-38101" y="433232"/>
              <a:ext cx="1204913" cy="1677988"/>
            </a:xfrm>
            <a:custGeom>
              <a:avLst/>
              <a:gdLst>
                <a:gd name="T0" fmla="*/ 0 w 759"/>
                <a:gd name="T1" fmla="*/ 1009 h 1057"/>
                <a:gd name="T2" fmla="*/ 0 w 759"/>
                <a:gd name="T3" fmla="*/ 1057 h 1057"/>
                <a:gd name="T4" fmla="*/ 759 w 759"/>
                <a:gd name="T5" fmla="*/ 769 h 1057"/>
                <a:gd name="T6" fmla="*/ 474 w 759"/>
                <a:gd name="T7" fmla="*/ 0 h 1057"/>
                <a:gd name="T8" fmla="*/ 0 w 759"/>
                <a:gd name="T9" fmla="*/ 1009 h 1057"/>
              </a:gdLst>
              <a:ahLst/>
              <a:cxnLst>
                <a:cxn ang="0">
                  <a:pos x="T0" y="T1"/>
                </a:cxn>
                <a:cxn ang="0">
                  <a:pos x="T2" y="T3"/>
                </a:cxn>
                <a:cxn ang="0">
                  <a:pos x="T4" y="T5"/>
                </a:cxn>
                <a:cxn ang="0">
                  <a:pos x="T6" y="T7"/>
                </a:cxn>
                <a:cxn ang="0">
                  <a:pos x="T8" y="T9"/>
                </a:cxn>
              </a:cxnLst>
              <a:rect l="0" t="0" r="r" b="b"/>
              <a:pathLst>
                <a:path w="759" h="1057">
                  <a:moveTo>
                    <a:pt x="0" y="1009"/>
                  </a:moveTo>
                  <a:lnTo>
                    <a:pt x="0" y="1057"/>
                  </a:lnTo>
                  <a:lnTo>
                    <a:pt x="759" y="769"/>
                  </a:lnTo>
                  <a:lnTo>
                    <a:pt x="474" y="0"/>
                  </a:lnTo>
                  <a:lnTo>
                    <a:pt x="0" y="1009"/>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2">
              <a:extLst>
                <a:ext uri="{FF2B5EF4-FFF2-40B4-BE49-F238E27FC236}">
                  <a16:creationId xmlns:a16="http://schemas.microsoft.com/office/drawing/2014/main" id="{BA8690DD-1C40-4178-9E5F-9501F0954A5E}"/>
                </a:ext>
              </a:extLst>
            </p:cNvPr>
            <p:cNvSpPr>
              <a:spLocks/>
            </p:cNvSpPr>
            <p:nvPr/>
          </p:nvSpPr>
          <p:spPr bwMode="auto">
            <a:xfrm>
              <a:off x="1617662" y="2455707"/>
              <a:ext cx="1693863" cy="1258888"/>
            </a:xfrm>
            <a:custGeom>
              <a:avLst/>
              <a:gdLst>
                <a:gd name="T0" fmla="*/ 782 w 1067"/>
                <a:gd name="T1" fmla="*/ 0 h 793"/>
                <a:gd name="T2" fmla="*/ 0 w 1067"/>
                <a:gd name="T3" fmla="*/ 288 h 793"/>
                <a:gd name="T4" fmla="*/ 1067 w 1067"/>
                <a:gd name="T5" fmla="*/ 793 h 793"/>
                <a:gd name="T6" fmla="*/ 782 w 1067"/>
                <a:gd name="T7" fmla="*/ 0 h 793"/>
              </a:gdLst>
              <a:ahLst/>
              <a:cxnLst>
                <a:cxn ang="0">
                  <a:pos x="T0" y="T1"/>
                </a:cxn>
                <a:cxn ang="0">
                  <a:pos x="T2" y="T3"/>
                </a:cxn>
                <a:cxn ang="0">
                  <a:pos x="T4" y="T5"/>
                </a:cxn>
                <a:cxn ang="0">
                  <a:pos x="T6" y="T7"/>
                </a:cxn>
              </a:cxnLst>
              <a:rect l="0" t="0" r="r" b="b"/>
              <a:pathLst>
                <a:path w="1067" h="793">
                  <a:moveTo>
                    <a:pt x="782" y="0"/>
                  </a:moveTo>
                  <a:lnTo>
                    <a:pt x="0" y="288"/>
                  </a:lnTo>
                  <a:lnTo>
                    <a:pt x="1067" y="793"/>
                  </a:lnTo>
                  <a:lnTo>
                    <a:pt x="782"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
              <a:extLst>
                <a:ext uri="{FF2B5EF4-FFF2-40B4-BE49-F238E27FC236}">
                  <a16:creationId xmlns:a16="http://schemas.microsoft.com/office/drawing/2014/main" id="{80CCF1EE-E974-41CE-AD82-368A28277878}"/>
                </a:ext>
              </a:extLst>
            </p:cNvPr>
            <p:cNvSpPr>
              <a:spLocks/>
            </p:cNvSpPr>
            <p:nvPr/>
          </p:nvSpPr>
          <p:spPr bwMode="auto">
            <a:xfrm>
              <a:off x="1166812" y="1234920"/>
              <a:ext cx="1241425" cy="1677988"/>
            </a:xfrm>
            <a:custGeom>
              <a:avLst/>
              <a:gdLst>
                <a:gd name="T0" fmla="*/ 0 w 782"/>
                <a:gd name="T1" fmla="*/ 264 h 1057"/>
                <a:gd name="T2" fmla="*/ 284 w 782"/>
                <a:gd name="T3" fmla="*/ 1057 h 1057"/>
                <a:gd name="T4" fmla="*/ 782 w 782"/>
                <a:gd name="T5" fmla="*/ 0 h 1057"/>
                <a:gd name="T6" fmla="*/ 0 w 782"/>
                <a:gd name="T7" fmla="*/ 264 h 1057"/>
              </a:gdLst>
              <a:ahLst/>
              <a:cxnLst>
                <a:cxn ang="0">
                  <a:pos x="T0" y="T1"/>
                </a:cxn>
                <a:cxn ang="0">
                  <a:pos x="T2" y="T3"/>
                </a:cxn>
                <a:cxn ang="0">
                  <a:pos x="T4" y="T5"/>
                </a:cxn>
                <a:cxn ang="0">
                  <a:pos x="T6" y="T7"/>
                </a:cxn>
              </a:cxnLst>
              <a:rect l="0" t="0" r="r" b="b"/>
              <a:pathLst>
                <a:path w="782" h="1057">
                  <a:moveTo>
                    <a:pt x="0" y="264"/>
                  </a:moveTo>
                  <a:lnTo>
                    <a:pt x="284" y="1057"/>
                  </a:lnTo>
                  <a:lnTo>
                    <a:pt x="782" y="0"/>
                  </a:lnTo>
                  <a:lnTo>
                    <a:pt x="0" y="264"/>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6">
              <a:extLst>
                <a:ext uri="{FF2B5EF4-FFF2-40B4-BE49-F238E27FC236}">
                  <a16:creationId xmlns:a16="http://schemas.microsoft.com/office/drawing/2014/main" id="{96A2BDAB-7473-440D-AF8C-F917FA9A856B}"/>
                </a:ext>
              </a:extLst>
            </p:cNvPr>
            <p:cNvSpPr>
              <a:spLocks/>
            </p:cNvSpPr>
            <p:nvPr/>
          </p:nvSpPr>
          <p:spPr bwMode="auto">
            <a:xfrm>
              <a:off x="4102099" y="1539720"/>
              <a:ext cx="1203325" cy="1716088"/>
            </a:xfrm>
            <a:custGeom>
              <a:avLst/>
              <a:gdLst>
                <a:gd name="T0" fmla="*/ 284 w 758"/>
                <a:gd name="T1" fmla="*/ 1081 h 1081"/>
                <a:gd name="T2" fmla="*/ 758 w 758"/>
                <a:gd name="T3" fmla="*/ 0 h 1081"/>
                <a:gd name="T4" fmla="*/ 0 w 758"/>
                <a:gd name="T5" fmla="*/ 288 h 1081"/>
                <a:gd name="T6" fmla="*/ 284 w 758"/>
                <a:gd name="T7" fmla="*/ 1081 h 1081"/>
              </a:gdLst>
              <a:ahLst/>
              <a:cxnLst>
                <a:cxn ang="0">
                  <a:pos x="T0" y="T1"/>
                </a:cxn>
                <a:cxn ang="0">
                  <a:pos x="T2" y="T3"/>
                </a:cxn>
                <a:cxn ang="0">
                  <a:pos x="T4" y="T5"/>
                </a:cxn>
                <a:cxn ang="0">
                  <a:pos x="T6" y="T7"/>
                </a:cxn>
              </a:cxnLst>
              <a:rect l="0" t="0" r="r" b="b"/>
              <a:pathLst>
                <a:path w="758" h="1081">
                  <a:moveTo>
                    <a:pt x="284" y="1081"/>
                  </a:moveTo>
                  <a:lnTo>
                    <a:pt x="758" y="0"/>
                  </a:lnTo>
                  <a:lnTo>
                    <a:pt x="0" y="288"/>
                  </a:lnTo>
                  <a:lnTo>
                    <a:pt x="284" y="1081"/>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7">
              <a:extLst>
                <a:ext uri="{FF2B5EF4-FFF2-40B4-BE49-F238E27FC236}">
                  <a16:creationId xmlns:a16="http://schemas.microsoft.com/office/drawing/2014/main" id="{4F0BAB18-D8D9-42E6-A0B7-1EA4486E72B0}"/>
                </a:ext>
              </a:extLst>
            </p:cNvPr>
            <p:cNvSpPr>
              <a:spLocks/>
            </p:cNvSpPr>
            <p:nvPr/>
          </p:nvSpPr>
          <p:spPr bwMode="auto">
            <a:xfrm>
              <a:off x="2859087" y="776132"/>
              <a:ext cx="1243013" cy="1679575"/>
            </a:xfrm>
            <a:custGeom>
              <a:avLst/>
              <a:gdLst>
                <a:gd name="T0" fmla="*/ 498 w 783"/>
                <a:gd name="T1" fmla="*/ 0 h 1058"/>
                <a:gd name="T2" fmla="*/ 0 w 783"/>
                <a:gd name="T3" fmla="*/ 1058 h 1058"/>
                <a:gd name="T4" fmla="*/ 783 w 783"/>
                <a:gd name="T5" fmla="*/ 769 h 1058"/>
                <a:gd name="T6" fmla="*/ 498 w 783"/>
                <a:gd name="T7" fmla="*/ 0 h 1058"/>
              </a:gdLst>
              <a:ahLst/>
              <a:cxnLst>
                <a:cxn ang="0">
                  <a:pos x="T0" y="T1"/>
                </a:cxn>
                <a:cxn ang="0">
                  <a:pos x="T2" y="T3"/>
                </a:cxn>
                <a:cxn ang="0">
                  <a:pos x="T4" y="T5"/>
                </a:cxn>
                <a:cxn ang="0">
                  <a:pos x="T6" y="T7"/>
                </a:cxn>
              </a:cxnLst>
              <a:rect l="0" t="0" r="r" b="b"/>
              <a:pathLst>
                <a:path w="783" h="1058">
                  <a:moveTo>
                    <a:pt x="498" y="0"/>
                  </a:moveTo>
                  <a:lnTo>
                    <a:pt x="0" y="1058"/>
                  </a:lnTo>
                  <a:lnTo>
                    <a:pt x="783" y="769"/>
                  </a:lnTo>
                  <a:lnTo>
                    <a:pt x="498" y="0"/>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8">
              <a:extLst>
                <a:ext uri="{FF2B5EF4-FFF2-40B4-BE49-F238E27FC236}">
                  <a16:creationId xmlns:a16="http://schemas.microsoft.com/office/drawing/2014/main" id="{71E68350-87E8-4DA2-8872-4067E1C923CE}"/>
                </a:ext>
              </a:extLst>
            </p:cNvPr>
            <p:cNvSpPr>
              <a:spLocks/>
            </p:cNvSpPr>
            <p:nvPr/>
          </p:nvSpPr>
          <p:spPr bwMode="auto">
            <a:xfrm>
              <a:off x="1957387" y="14132"/>
              <a:ext cx="1692275" cy="1220788"/>
            </a:xfrm>
            <a:custGeom>
              <a:avLst/>
              <a:gdLst>
                <a:gd name="T0" fmla="*/ 0 w 1066"/>
                <a:gd name="T1" fmla="*/ 0 h 769"/>
                <a:gd name="T2" fmla="*/ 284 w 1066"/>
                <a:gd name="T3" fmla="*/ 769 h 769"/>
                <a:gd name="T4" fmla="*/ 1066 w 1066"/>
                <a:gd name="T5" fmla="*/ 480 h 769"/>
                <a:gd name="T6" fmla="*/ 47 w 1066"/>
                <a:gd name="T7" fmla="*/ 0 h 769"/>
                <a:gd name="T8" fmla="*/ 0 w 1066"/>
                <a:gd name="T9" fmla="*/ 0 h 769"/>
              </a:gdLst>
              <a:ahLst/>
              <a:cxnLst>
                <a:cxn ang="0">
                  <a:pos x="T0" y="T1"/>
                </a:cxn>
                <a:cxn ang="0">
                  <a:pos x="T2" y="T3"/>
                </a:cxn>
                <a:cxn ang="0">
                  <a:pos x="T4" y="T5"/>
                </a:cxn>
                <a:cxn ang="0">
                  <a:pos x="T6" y="T7"/>
                </a:cxn>
                <a:cxn ang="0">
                  <a:pos x="T8" y="T9"/>
                </a:cxn>
              </a:cxnLst>
              <a:rect l="0" t="0" r="r" b="b"/>
              <a:pathLst>
                <a:path w="1066" h="769">
                  <a:moveTo>
                    <a:pt x="0" y="0"/>
                  </a:moveTo>
                  <a:lnTo>
                    <a:pt x="284" y="769"/>
                  </a:lnTo>
                  <a:lnTo>
                    <a:pt x="1066" y="480"/>
                  </a:lnTo>
                  <a:lnTo>
                    <a:pt x="47" y="0"/>
                  </a:lnTo>
                  <a:lnTo>
                    <a:pt x="0" y="0"/>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9">
              <a:extLst>
                <a:ext uri="{FF2B5EF4-FFF2-40B4-BE49-F238E27FC236}">
                  <a16:creationId xmlns:a16="http://schemas.microsoft.com/office/drawing/2014/main" id="{55AB9F46-1D2A-4DE8-81AE-3F31AD88F099}"/>
                </a:ext>
              </a:extLst>
            </p:cNvPr>
            <p:cNvSpPr>
              <a:spLocks/>
            </p:cNvSpPr>
            <p:nvPr/>
          </p:nvSpPr>
          <p:spPr bwMode="auto">
            <a:xfrm>
              <a:off x="2859087" y="2455707"/>
              <a:ext cx="1693863" cy="1258888"/>
            </a:xfrm>
            <a:custGeom>
              <a:avLst/>
              <a:gdLst>
                <a:gd name="T0" fmla="*/ 285 w 1067"/>
                <a:gd name="T1" fmla="*/ 793 h 793"/>
                <a:gd name="T2" fmla="*/ 1067 w 1067"/>
                <a:gd name="T3" fmla="*/ 504 h 793"/>
                <a:gd name="T4" fmla="*/ 0 w 1067"/>
                <a:gd name="T5" fmla="*/ 0 h 793"/>
                <a:gd name="T6" fmla="*/ 285 w 1067"/>
                <a:gd name="T7" fmla="*/ 793 h 793"/>
              </a:gdLst>
              <a:ahLst/>
              <a:cxnLst>
                <a:cxn ang="0">
                  <a:pos x="T0" y="T1"/>
                </a:cxn>
                <a:cxn ang="0">
                  <a:pos x="T2" y="T3"/>
                </a:cxn>
                <a:cxn ang="0">
                  <a:pos x="T4" y="T5"/>
                </a:cxn>
                <a:cxn ang="0">
                  <a:pos x="T6" y="T7"/>
                </a:cxn>
              </a:cxnLst>
              <a:rect l="0" t="0" r="r" b="b"/>
              <a:pathLst>
                <a:path w="1067" h="793">
                  <a:moveTo>
                    <a:pt x="285" y="793"/>
                  </a:moveTo>
                  <a:lnTo>
                    <a:pt x="1067" y="504"/>
                  </a:lnTo>
                  <a:lnTo>
                    <a:pt x="0" y="0"/>
                  </a:lnTo>
                  <a:lnTo>
                    <a:pt x="285" y="793"/>
                  </a:lnTo>
                  <a:close/>
                </a:path>
              </a:pathLst>
            </a:custGeom>
            <a:solidFill>
              <a:srgbClr val="3190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0">
              <a:extLst>
                <a:ext uri="{FF2B5EF4-FFF2-40B4-BE49-F238E27FC236}">
                  <a16:creationId xmlns:a16="http://schemas.microsoft.com/office/drawing/2014/main" id="{CBFD2DA8-64A4-40C5-A8A6-CAB9BC0BDC63}"/>
                </a:ext>
              </a:extLst>
            </p:cNvPr>
            <p:cNvSpPr>
              <a:spLocks/>
            </p:cNvSpPr>
            <p:nvPr/>
          </p:nvSpPr>
          <p:spPr bwMode="auto">
            <a:xfrm>
              <a:off x="2031999" y="14132"/>
              <a:ext cx="1617663" cy="762000"/>
            </a:xfrm>
            <a:custGeom>
              <a:avLst/>
              <a:gdLst>
                <a:gd name="T0" fmla="*/ 0 w 1019"/>
                <a:gd name="T1" fmla="*/ 0 h 480"/>
                <a:gd name="T2" fmla="*/ 1019 w 1019"/>
                <a:gd name="T3" fmla="*/ 480 h 480"/>
                <a:gd name="T4" fmla="*/ 853 w 1019"/>
                <a:gd name="T5" fmla="*/ 0 h 480"/>
                <a:gd name="T6" fmla="*/ 0 w 1019"/>
                <a:gd name="T7" fmla="*/ 0 h 480"/>
              </a:gdLst>
              <a:ahLst/>
              <a:cxnLst>
                <a:cxn ang="0">
                  <a:pos x="T0" y="T1"/>
                </a:cxn>
                <a:cxn ang="0">
                  <a:pos x="T2" y="T3"/>
                </a:cxn>
                <a:cxn ang="0">
                  <a:pos x="T4" y="T5"/>
                </a:cxn>
                <a:cxn ang="0">
                  <a:pos x="T6" y="T7"/>
                </a:cxn>
              </a:cxnLst>
              <a:rect l="0" t="0" r="r" b="b"/>
              <a:pathLst>
                <a:path w="1019" h="480">
                  <a:moveTo>
                    <a:pt x="0" y="0"/>
                  </a:moveTo>
                  <a:lnTo>
                    <a:pt x="1019" y="480"/>
                  </a:lnTo>
                  <a:lnTo>
                    <a:pt x="853" y="0"/>
                  </a:lnTo>
                  <a:lnTo>
                    <a:pt x="0" y="0"/>
                  </a:lnTo>
                  <a:close/>
                </a:path>
              </a:pathLst>
            </a:custGeom>
            <a:solidFill>
              <a:srgbClr val="5F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1">
              <a:extLst>
                <a:ext uri="{FF2B5EF4-FFF2-40B4-BE49-F238E27FC236}">
                  <a16:creationId xmlns:a16="http://schemas.microsoft.com/office/drawing/2014/main" id="{7349F9EB-1B3D-4D65-A20D-C8A00CAE9547}"/>
                </a:ext>
              </a:extLst>
            </p:cNvPr>
            <p:cNvSpPr>
              <a:spLocks/>
            </p:cNvSpPr>
            <p:nvPr/>
          </p:nvSpPr>
          <p:spPr bwMode="auto">
            <a:xfrm>
              <a:off x="3649662" y="14132"/>
              <a:ext cx="1241425" cy="762000"/>
            </a:xfrm>
            <a:custGeom>
              <a:avLst/>
              <a:gdLst>
                <a:gd name="T0" fmla="*/ 214 w 782"/>
                <a:gd name="T1" fmla="*/ 0 h 480"/>
                <a:gd name="T2" fmla="*/ 0 w 782"/>
                <a:gd name="T3" fmla="*/ 480 h 480"/>
                <a:gd name="T4" fmla="*/ 782 w 782"/>
                <a:gd name="T5" fmla="*/ 192 h 480"/>
                <a:gd name="T6" fmla="*/ 711 w 782"/>
                <a:gd name="T7" fmla="*/ 0 h 480"/>
                <a:gd name="T8" fmla="*/ 214 w 782"/>
                <a:gd name="T9" fmla="*/ 0 h 480"/>
              </a:gdLst>
              <a:ahLst/>
              <a:cxnLst>
                <a:cxn ang="0">
                  <a:pos x="T0" y="T1"/>
                </a:cxn>
                <a:cxn ang="0">
                  <a:pos x="T2" y="T3"/>
                </a:cxn>
                <a:cxn ang="0">
                  <a:pos x="T4" y="T5"/>
                </a:cxn>
                <a:cxn ang="0">
                  <a:pos x="T6" y="T7"/>
                </a:cxn>
                <a:cxn ang="0">
                  <a:pos x="T8" y="T9"/>
                </a:cxn>
              </a:cxnLst>
              <a:rect l="0" t="0" r="r" b="b"/>
              <a:pathLst>
                <a:path w="782" h="480">
                  <a:moveTo>
                    <a:pt x="214" y="0"/>
                  </a:moveTo>
                  <a:lnTo>
                    <a:pt x="0" y="480"/>
                  </a:lnTo>
                  <a:lnTo>
                    <a:pt x="782" y="192"/>
                  </a:lnTo>
                  <a:lnTo>
                    <a:pt x="711" y="0"/>
                  </a:lnTo>
                  <a:lnTo>
                    <a:pt x="214" y="0"/>
                  </a:lnTo>
                  <a:close/>
                </a:path>
              </a:pathLst>
            </a:custGeom>
            <a:solidFill>
              <a:srgbClr val="5F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
              <a:extLst>
                <a:ext uri="{FF2B5EF4-FFF2-40B4-BE49-F238E27FC236}">
                  <a16:creationId xmlns:a16="http://schemas.microsoft.com/office/drawing/2014/main" id="{7CF33F0B-47B0-47B2-9AD3-15CA927A0514}"/>
                </a:ext>
              </a:extLst>
            </p:cNvPr>
            <p:cNvSpPr>
              <a:spLocks/>
            </p:cNvSpPr>
            <p:nvPr/>
          </p:nvSpPr>
          <p:spPr bwMode="auto">
            <a:xfrm>
              <a:off x="4891087" y="14132"/>
              <a:ext cx="1130300" cy="1525588"/>
            </a:xfrm>
            <a:custGeom>
              <a:avLst/>
              <a:gdLst>
                <a:gd name="T0" fmla="*/ 498 w 712"/>
                <a:gd name="T1" fmla="*/ 0 h 961"/>
                <a:gd name="T2" fmla="*/ 0 w 712"/>
                <a:gd name="T3" fmla="*/ 192 h 961"/>
                <a:gd name="T4" fmla="*/ 261 w 712"/>
                <a:gd name="T5" fmla="*/ 961 h 961"/>
                <a:gd name="T6" fmla="*/ 712 w 712"/>
                <a:gd name="T7" fmla="*/ 0 h 961"/>
                <a:gd name="T8" fmla="*/ 498 w 712"/>
                <a:gd name="T9" fmla="*/ 0 h 961"/>
              </a:gdLst>
              <a:ahLst/>
              <a:cxnLst>
                <a:cxn ang="0">
                  <a:pos x="T0" y="T1"/>
                </a:cxn>
                <a:cxn ang="0">
                  <a:pos x="T2" y="T3"/>
                </a:cxn>
                <a:cxn ang="0">
                  <a:pos x="T4" y="T5"/>
                </a:cxn>
                <a:cxn ang="0">
                  <a:pos x="T6" y="T7"/>
                </a:cxn>
                <a:cxn ang="0">
                  <a:pos x="T8" y="T9"/>
                </a:cxn>
              </a:cxnLst>
              <a:rect l="0" t="0" r="r" b="b"/>
              <a:pathLst>
                <a:path w="712" h="961">
                  <a:moveTo>
                    <a:pt x="498" y="0"/>
                  </a:moveTo>
                  <a:lnTo>
                    <a:pt x="0" y="192"/>
                  </a:lnTo>
                  <a:lnTo>
                    <a:pt x="261" y="961"/>
                  </a:lnTo>
                  <a:lnTo>
                    <a:pt x="712" y="0"/>
                  </a:lnTo>
                  <a:lnTo>
                    <a:pt x="498" y="0"/>
                  </a:lnTo>
                  <a:close/>
                </a:path>
              </a:pathLst>
            </a:custGeom>
            <a:solidFill>
              <a:srgbClr val="5F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
              <a:extLst>
                <a:ext uri="{FF2B5EF4-FFF2-40B4-BE49-F238E27FC236}">
                  <a16:creationId xmlns:a16="http://schemas.microsoft.com/office/drawing/2014/main" id="{9ADADA27-6C88-4DB5-8053-AF19FE0BFD39}"/>
                </a:ext>
              </a:extLst>
            </p:cNvPr>
            <p:cNvSpPr>
              <a:spLocks/>
            </p:cNvSpPr>
            <p:nvPr/>
          </p:nvSpPr>
          <p:spPr bwMode="auto">
            <a:xfrm>
              <a:off x="5305424" y="1082520"/>
              <a:ext cx="1693863" cy="1258888"/>
            </a:xfrm>
            <a:custGeom>
              <a:avLst/>
              <a:gdLst>
                <a:gd name="T0" fmla="*/ 0 w 1067"/>
                <a:gd name="T1" fmla="*/ 288 h 793"/>
                <a:gd name="T2" fmla="*/ 1067 w 1067"/>
                <a:gd name="T3" fmla="*/ 793 h 793"/>
                <a:gd name="T4" fmla="*/ 782 w 1067"/>
                <a:gd name="T5" fmla="*/ 0 h 793"/>
                <a:gd name="T6" fmla="*/ 0 w 1067"/>
                <a:gd name="T7" fmla="*/ 288 h 793"/>
              </a:gdLst>
              <a:ahLst/>
              <a:cxnLst>
                <a:cxn ang="0">
                  <a:pos x="T0" y="T1"/>
                </a:cxn>
                <a:cxn ang="0">
                  <a:pos x="T2" y="T3"/>
                </a:cxn>
                <a:cxn ang="0">
                  <a:pos x="T4" y="T5"/>
                </a:cxn>
                <a:cxn ang="0">
                  <a:pos x="T6" y="T7"/>
                </a:cxn>
              </a:cxnLst>
              <a:rect l="0" t="0" r="r" b="b"/>
              <a:pathLst>
                <a:path w="1067" h="793">
                  <a:moveTo>
                    <a:pt x="0" y="288"/>
                  </a:moveTo>
                  <a:lnTo>
                    <a:pt x="1067" y="793"/>
                  </a:lnTo>
                  <a:lnTo>
                    <a:pt x="782" y="0"/>
                  </a:lnTo>
                  <a:lnTo>
                    <a:pt x="0" y="288"/>
                  </a:lnTo>
                  <a:close/>
                </a:path>
              </a:pathLst>
            </a:custGeom>
            <a:solidFill>
              <a:srgbClr val="5FCA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
              <a:extLst>
                <a:ext uri="{FF2B5EF4-FFF2-40B4-BE49-F238E27FC236}">
                  <a16:creationId xmlns:a16="http://schemas.microsoft.com/office/drawing/2014/main" id="{21C6D60A-B908-46A3-B0F3-B19A3A9AA8CF}"/>
                </a:ext>
              </a:extLst>
            </p:cNvPr>
            <p:cNvSpPr>
              <a:spLocks/>
            </p:cNvSpPr>
            <p:nvPr/>
          </p:nvSpPr>
          <p:spPr bwMode="auto">
            <a:xfrm>
              <a:off x="6546849" y="1082520"/>
              <a:ext cx="1693863" cy="1258888"/>
            </a:xfrm>
            <a:custGeom>
              <a:avLst/>
              <a:gdLst>
                <a:gd name="T0" fmla="*/ 285 w 1067"/>
                <a:gd name="T1" fmla="*/ 793 h 793"/>
                <a:gd name="T2" fmla="*/ 1067 w 1067"/>
                <a:gd name="T3" fmla="*/ 504 h 793"/>
                <a:gd name="T4" fmla="*/ 0 w 1067"/>
                <a:gd name="T5" fmla="*/ 0 h 793"/>
                <a:gd name="T6" fmla="*/ 285 w 1067"/>
                <a:gd name="T7" fmla="*/ 793 h 793"/>
              </a:gdLst>
              <a:ahLst/>
              <a:cxnLst>
                <a:cxn ang="0">
                  <a:pos x="T0" y="T1"/>
                </a:cxn>
                <a:cxn ang="0">
                  <a:pos x="T2" y="T3"/>
                </a:cxn>
                <a:cxn ang="0">
                  <a:pos x="T4" y="T5"/>
                </a:cxn>
                <a:cxn ang="0">
                  <a:pos x="T6" y="T7"/>
                </a:cxn>
              </a:cxnLst>
              <a:rect l="0" t="0" r="r" b="b"/>
              <a:pathLst>
                <a:path w="1067" h="793">
                  <a:moveTo>
                    <a:pt x="285" y="793"/>
                  </a:moveTo>
                  <a:lnTo>
                    <a:pt x="1067" y="504"/>
                  </a:lnTo>
                  <a:lnTo>
                    <a:pt x="0" y="0"/>
                  </a:lnTo>
                  <a:lnTo>
                    <a:pt x="285" y="793"/>
                  </a:lnTo>
                  <a:close/>
                </a:path>
              </a:pathLst>
            </a:custGeom>
            <a:solidFill>
              <a:srgbClr val="82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5">
              <a:extLst>
                <a:ext uri="{FF2B5EF4-FFF2-40B4-BE49-F238E27FC236}">
                  <a16:creationId xmlns:a16="http://schemas.microsoft.com/office/drawing/2014/main" id="{F509A695-F42E-4DBB-A935-31725E7B4920}"/>
                </a:ext>
              </a:extLst>
            </p:cNvPr>
            <p:cNvSpPr>
              <a:spLocks/>
            </p:cNvSpPr>
            <p:nvPr/>
          </p:nvSpPr>
          <p:spPr bwMode="auto">
            <a:xfrm>
              <a:off x="9031287" y="204632"/>
              <a:ext cx="1693863" cy="1220788"/>
            </a:xfrm>
            <a:custGeom>
              <a:avLst/>
              <a:gdLst>
                <a:gd name="T0" fmla="*/ 284 w 1067"/>
                <a:gd name="T1" fmla="*/ 769 h 769"/>
                <a:gd name="T2" fmla="*/ 1067 w 1067"/>
                <a:gd name="T3" fmla="*/ 481 h 769"/>
                <a:gd name="T4" fmla="*/ 0 w 1067"/>
                <a:gd name="T5" fmla="*/ 0 h 769"/>
                <a:gd name="T6" fmla="*/ 284 w 1067"/>
                <a:gd name="T7" fmla="*/ 769 h 769"/>
              </a:gdLst>
              <a:ahLst/>
              <a:cxnLst>
                <a:cxn ang="0">
                  <a:pos x="T0" y="T1"/>
                </a:cxn>
                <a:cxn ang="0">
                  <a:pos x="T2" y="T3"/>
                </a:cxn>
                <a:cxn ang="0">
                  <a:pos x="T4" y="T5"/>
                </a:cxn>
                <a:cxn ang="0">
                  <a:pos x="T6" y="T7"/>
                </a:cxn>
              </a:cxnLst>
              <a:rect l="0" t="0" r="r" b="b"/>
              <a:pathLst>
                <a:path w="1067" h="769">
                  <a:moveTo>
                    <a:pt x="284" y="769"/>
                  </a:moveTo>
                  <a:lnTo>
                    <a:pt x="1067" y="481"/>
                  </a:lnTo>
                  <a:lnTo>
                    <a:pt x="0" y="0"/>
                  </a:lnTo>
                  <a:lnTo>
                    <a:pt x="284" y="769"/>
                  </a:lnTo>
                  <a:close/>
                </a:path>
              </a:pathLst>
            </a:custGeom>
            <a:solidFill>
              <a:srgbClr val="82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6">
              <a:extLst>
                <a:ext uri="{FF2B5EF4-FFF2-40B4-BE49-F238E27FC236}">
                  <a16:creationId xmlns:a16="http://schemas.microsoft.com/office/drawing/2014/main" id="{EBE01DB4-041E-47C4-BC5A-E38A2A2C2B17}"/>
                </a:ext>
              </a:extLst>
            </p:cNvPr>
            <p:cNvSpPr>
              <a:spLocks/>
            </p:cNvSpPr>
            <p:nvPr/>
          </p:nvSpPr>
          <p:spPr bwMode="auto">
            <a:xfrm>
              <a:off x="6546849" y="14132"/>
              <a:ext cx="1243013" cy="1068388"/>
            </a:xfrm>
            <a:custGeom>
              <a:avLst/>
              <a:gdLst>
                <a:gd name="T0" fmla="*/ 640 w 783"/>
                <a:gd name="T1" fmla="*/ 0 h 673"/>
                <a:gd name="T2" fmla="*/ 332 w 783"/>
                <a:gd name="T3" fmla="*/ 0 h 673"/>
                <a:gd name="T4" fmla="*/ 0 w 783"/>
                <a:gd name="T5" fmla="*/ 673 h 673"/>
                <a:gd name="T6" fmla="*/ 783 w 783"/>
                <a:gd name="T7" fmla="*/ 384 h 673"/>
                <a:gd name="T8" fmla="*/ 640 w 783"/>
                <a:gd name="T9" fmla="*/ 0 h 673"/>
              </a:gdLst>
              <a:ahLst/>
              <a:cxnLst>
                <a:cxn ang="0">
                  <a:pos x="T0" y="T1"/>
                </a:cxn>
                <a:cxn ang="0">
                  <a:pos x="T2" y="T3"/>
                </a:cxn>
                <a:cxn ang="0">
                  <a:pos x="T4" y="T5"/>
                </a:cxn>
                <a:cxn ang="0">
                  <a:pos x="T6" y="T7"/>
                </a:cxn>
                <a:cxn ang="0">
                  <a:pos x="T8" y="T9"/>
                </a:cxn>
              </a:cxnLst>
              <a:rect l="0" t="0" r="r" b="b"/>
              <a:pathLst>
                <a:path w="783" h="673">
                  <a:moveTo>
                    <a:pt x="640" y="0"/>
                  </a:moveTo>
                  <a:lnTo>
                    <a:pt x="332" y="0"/>
                  </a:lnTo>
                  <a:lnTo>
                    <a:pt x="0" y="673"/>
                  </a:lnTo>
                  <a:lnTo>
                    <a:pt x="783" y="384"/>
                  </a:lnTo>
                  <a:lnTo>
                    <a:pt x="640" y="0"/>
                  </a:lnTo>
                  <a:close/>
                </a:path>
              </a:pathLst>
            </a:custGeom>
            <a:solidFill>
              <a:srgbClr val="82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7">
              <a:extLst>
                <a:ext uri="{FF2B5EF4-FFF2-40B4-BE49-F238E27FC236}">
                  <a16:creationId xmlns:a16="http://schemas.microsoft.com/office/drawing/2014/main" id="{D6F37646-3E1D-43E0-91FF-A6D2AD4004D5}"/>
                </a:ext>
              </a:extLst>
            </p:cNvPr>
            <p:cNvSpPr>
              <a:spLocks/>
            </p:cNvSpPr>
            <p:nvPr/>
          </p:nvSpPr>
          <p:spPr bwMode="auto">
            <a:xfrm>
              <a:off x="7789862" y="204632"/>
              <a:ext cx="1241425" cy="1677988"/>
            </a:xfrm>
            <a:custGeom>
              <a:avLst/>
              <a:gdLst>
                <a:gd name="T0" fmla="*/ 284 w 782"/>
                <a:gd name="T1" fmla="*/ 1057 h 1057"/>
                <a:gd name="T2" fmla="*/ 782 w 782"/>
                <a:gd name="T3" fmla="*/ 0 h 1057"/>
                <a:gd name="T4" fmla="*/ 0 w 782"/>
                <a:gd name="T5" fmla="*/ 264 h 1057"/>
                <a:gd name="T6" fmla="*/ 284 w 782"/>
                <a:gd name="T7" fmla="*/ 1057 h 1057"/>
              </a:gdLst>
              <a:ahLst/>
              <a:cxnLst>
                <a:cxn ang="0">
                  <a:pos x="T0" y="T1"/>
                </a:cxn>
                <a:cxn ang="0">
                  <a:pos x="T2" y="T3"/>
                </a:cxn>
                <a:cxn ang="0">
                  <a:pos x="T4" y="T5"/>
                </a:cxn>
                <a:cxn ang="0">
                  <a:pos x="T6" y="T7"/>
                </a:cxn>
              </a:cxnLst>
              <a:rect l="0" t="0" r="r" b="b"/>
              <a:pathLst>
                <a:path w="782" h="1057">
                  <a:moveTo>
                    <a:pt x="284" y="1057"/>
                  </a:moveTo>
                  <a:lnTo>
                    <a:pt x="782" y="0"/>
                  </a:lnTo>
                  <a:lnTo>
                    <a:pt x="0" y="264"/>
                  </a:lnTo>
                  <a:lnTo>
                    <a:pt x="284" y="1057"/>
                  </a:lnTo>
                  <a:close/>
                </a:path>
              </a:pathLst>
            </a:custGeom>
            <a:solidFill>
              <a:srgbClr val="82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9">
              <a:extLst>
                <a:ext uri="{FF2B5EF4-FFF2-40B4-BE49-F238E27FC236}">
                  <a16:creationId xmlns:a16="http://schemas.microsoft.com/office/drawing/2014/main" id="{1F70E85B-B7E0-4E6E-AF56-7F3D0C9A37D6}"/>
                </a:ext>
              </a:extLst>
            </p:cNvPr>
            <p:cNvSpPr>
              <a:spLocks/>
            </p:cNvSpPr>
            <p:nvPr/>
          </p:nvSpPr>
          <p:spPr bwMode="auto">
            <a:xfrm>
              <a:off x="10348912" y="14132"/>
              <a:ext cx="1617663" cy="954088"/>
            </a:xfrm>
            <a:custGeom>
              <a:avLst/>
              <a:gdLst>
                <a:gd name="T0" fmla="*/ 308 w 1019"/>
                <a:gd name="T1" fmla="*/ 0 h 601"/>
                <a:gd name="T2" fmla="*/ 0 w 1019"/>
                <a:gd name="T3" fmla="*/ 0 h 601"/>
                <a:gd name="T4" fmla="*/ 237 w 1019"/>
                <a:gd name="T5" fmla="*/ 601 h 601"/>
                <a:gd name="T6" fmla="*/ 1019 w 1019"/>
                <a:gd name="T7" fmla="*/ 312 h 601"/>
                <a:gd name="T8" fmla="*/ 1019 w 1019"/>
                <a:gd name="T9" fmla="*/ 312 h 601"/>
                <a:gd name="T10" fmla="*/ 308 w 1019"/>
                <a:gd name="T11" fmla="*/ 0 h 601"/>
              </a:gdLst>
              <a:ahLst/>
              <a:cxnLst>
                <a:cxn ang="0">
                  <a:pos x="T0" y="T1"/>
                </a:cxn>
                <a:cxn ang="0">
                  <a:pos x="T2" y="T3"/>
                </a:cxn>
                <a:cxn ang="0">
                  <a:pos x="T4" y="T5"/>
                </a:cxn>
                <a:cxn ang="0">
                  <a:pos x="T6" y="T7"/>
                </a:cxn>
                <a:cxn ang="0">
                  <a:pos x="T8" y="T9"/>
                </a:cxn>
                <a:cxn ang="0">
                  <a:pos x="T10" y="T11"/>
                </a:cxn>
              </a:cxnLst>
              <a:rect l="0" t="0" r="r" b="b"/>
              <a:pathLst>
                <a:path w="1019" h="601">
                  <a:moveTo>
                    <a:pt x="308" y="0"/>
                  </a:moveTo>
                  <a:lnTo>
                    <a:pt x="0" y="0"/>
                  </a:lnTo>
                  <a:lnTo>
                    <a:pt x="237" y="601"/>
                  </a:lnTo>
                  <a:lnTo>
                    <a:pt x="1019" y="312"/>
                  </a:lnTo>
                  <a:lnTo>
                    <a:pt x="1019" y="312"/>
                  </a:lnTo>
                  <a:lnTo>
                    <a:pt x="308"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30">
              <a:extLst>
                <a:ext uri="{FF2B5EF4-FFF2-40B4-BE49-F238E27FC236}">
                  <a16:creationId xmlns:a16="http://schemas.microsoft.com/office/drawing/2014/main" id="{A1890BF7-40C7-4DD3-823F-A49029A197E7}"/>
                </a:ext>
              </a:extLst>
            </p:cNvPr>
            <p:cNvSpPr>
              <a:spLocks/>
            </p:cNvSpPr>
            <p:nvPr/>
          </p:nvSpPr>
          <p:spPr bwMode="auto">
            <a:xfrm>
              <a:off x="11777662" y="14132"/>
              <a:ext cx="414338" cy="495300"/>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Lst>
              <a:ahLst/>
              <a:cxnLst>
                <a:cxn ang="0">
                  <a:pos x="T0" y="T1"/>
                </a:cxn>
                <a:cxn ang="0">
                  <a:pos x="T2" y="T3"/>
                </a:cxn>
                <a:cxn ang="0">
                  <a:pos x="T4" y="T5"/>
                </a:cxn>
                <a:cxn ang="0">
                  <a:pos x="T6" y="T7"/>
                </a:cxn>
                <a:cxn ang="0">
                  <a:pos x="T8" y="T9"/>
                </a:cxn>
              </a:cxnLst>
              <a:rect l="0" t="0" r="r" b="b"/>
              <a:pathLst>
                <a:path w="261" h="312">
                  <a:moveTo>
                    <a:pt x="0" y="0"/>
                  </a:moveTo>
                  <a:lnTo>
                    <a:pt x="119" y="312"/>
                  </a:lnTo>
                  <a:lnTo>
                    <a:pt x="119" y="312"/>
                  </a:lnTo>
                  <a:lnTo>
                    <a:pt x="261" y="0"/>
                  </a:lnTo>
                  <a:lnTo>
                    <a:pt x="0" y="0"/>
                  </a:lnTo>
                  <a:close/>
                </a:path>
              </a:pathLst>
            </a:custGeom>
            <a:solidFill>
              <a:srgbClr val="A0B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30">
              <a:extLst>
                <a:ext uri="{FF2B5EF4-FFF2-40B4-BE49-F238E27FC236}">
                  <a16:creationId xmlns:a16="http://schemas.microsoft.com/office/drawing/2014/main" id="{8F17C5B5-08C7-4954-AFB6-CBC5311BD03F}"/>
                </a:ext>
              </a:extLst>
            </p:cNvPr>
            <p:cNvSpPr>
              <a:spLocks/>
            </p:cNvSpPr>
            <p:nvPr/>
          </p:nvSpPr>
          <p:spPr bwMode="auto">
            <a:xfrm rot="18373820">
              <a:off x="222116" y="-337997"/>
              <a:ext cx="414393" cy="879495"/>
            </a:xfrm>
            <a:custGeom>
              <a:avLst/>
              <a:gdLst>
                <a:gd name="T0" fmla="*/ 0 w 261"/>
                <a:gd name="T1" fmla="*/ 0 h 312"/>
                <a:gd name="T2" fmla="*/ 119 w 261"/>
                <a:gd name="T3" fmla="*/ 312 h 312"/>
                <a:gd name="T4" fmla="*/ 119 w 261"/>
                <a:gd name="T5" fmla="*/ 312 h 312"/>
                <a:gd name="T6" fmla="*/ 261 w 261"/>
                <a:gd name="T7" fmla="*/ 0 h 312"/>
                <a:gd name="T8" fmla="*/ 0 w 261"/>
                <a:gd name="T9" fmla="*/ 0 h 312"/>
                <a:gd name="connsiteX0" fmla="*/ 0 w 8890"/>
                <a:gd name="connsiteY0" fmla="*/ 0 h 10696"/>
                <a:gd name="connsiteX1" fmla="*/ 3449 w 8890"/>
                <a:gd name="connsiteY1" fmla="*/ 10696 h 10696"/>
                <a:gd name="connsiteX2" fmla="*/ 3449 w 8890"/>
                <a:gd name="connsiteY2" fmla="*/ 10696 h 10696"/>
                <a:gd name="connsiteX3" fmla="*/ 8890 w 8890"/>
                <a:gd name="connsiteY3" fmla="*/ 696 h 10696"/>
                <a:gd name="connsiteX4" fmla="*/ 0 w 8890"/>
                <a:gd name="connsiteY4" fmla="*/ 0 h 10696"/>
                <a:gd name="connsiteX0" fmla="*/ 0 w 7997"/>
                <a:gd name="connsiteY0" fmla="*/ 0 h 10000"/>
                <a:gd name="connsiteX1" fmla="*/ 3880 w 7997"/>
                <a:gd name="connsiteY1" fmla="*/ 10000 h 10000"/>
                <a:gd name="connsiteX2" fmla="*/ 3880 w 7997"/>
                <a:gd name="connsiteY2" fmla="*/ 10000 h 10000"/>
                <a:gd name="connsiteX3" fmla="*/ 7997 w 7997"/>
                <a:gd name="connsiteY3" fmla="*/ 2894 h 10000"/>
                <a:gd name="connsiteX4" fmla="*/ 0 w 7997"/>
                <a:gd name="connsiteY4" fmla="*/ 0 h 10000"/>
                <a:gd name="connsiteX0" fmla="*/ 0 w 18109"/>
                <a:gd name="connsiteY0" fmla="*/ 0 h 10000"/>
                <a:gd name="connsiteX1" fmla="*/ 4852 w 18109"/>
                <a:gd name="connsiteY1" fmla="*/ 10000 h 10000"/>
                <a:gd name="connsiteX2" fmla="*/ 4852 w 18109"/>
                <a:gd name="connsiteY2" fmla="*/ 10000 h 10000"/>
                <a:gd name="connsiteX3" fmla="*/ 18109 w 18109"/>
                <a:gd name="connsiteY3" fmla="*/ 5345 h 10000"/>
                <a:gd name="connsiteX4" fmla="*/ 0 w 1810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9" h="10000">
                  <a:moveTo>
                    <a:pt x="0" y="0"/>
                  </a:moveTo>
                  <a:lnTo>
                    <a:pt x="4852" y="10000"/>
                  </a:lnTo>
                  <a:lnTo>
                    <a:pt x="4852" y="10000"/>
                  </a:lnTo>
                  <a:lnTo>
                    <a:pt x="18109" y="5345"/>
                  </a:lnTo>
                  <a:lnTo>
                    <a:pt x="0" y="0"/>
                  </a:lnTo>
                  <a:close/>
                </a:path>
              </a:pathLst>
            </a:custGeom>
            <a:solidFill>
              <a:srgbClr val="FD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FDB900"/>
                </a:solidFill>
              </a:endParaRPr>
            </a:p>
          </p:txBody>
        </p:sp>
        <p:sp>
          <p:nvSpPr>
            <p:cNvPr id="50" name="Freeform 26">
              <a:extLst>
                <a:ext uri="{FF2B5EF4-FFF2-40B4-BE49-F238E27FC236}">
                  <a16:creationId xmlns:a16="http://schemas.microsoft.com/office/drawing/2014/main" id="{2937330B-A2C3-419B-B8CE-917F6AC34B24}"/>
                </a:ext>
              </a:extLst>
            </p:cNvPr>
            <p:cNvSpPr>
              <a:spLocks/>
            </p:cNvSpPr>
            <p:nvPr/>
          </p:nvSpPr>
          <p:spPr bwMode="auto">
            <a:xfrm>
              <a:off x="9029698" y="-37031"/>
              <a:ext cx="990985" cy="241663"/>
            </a:xfrm>
            <a:custGeom>
              <a:avLst/>
              <a:gdLst>
                <a:gd name="T0" fmla="*/ 640 w 783"/>
                <a:gd name="T1" fmla="*/ 0 h 673"/>
                <a:gd name="T2" fmla="*/ 332 w 783"/>
                <a:gd name="T3" fmla="*/ 0 h 673"/>
                <a:gd name="T4" fmla="*/ 0 w 783"/>
                <a:gd name="T5" fmla="*/ 673 h 673"/>
                <a:gd name="T6" fmla="*/ 783 w 783"/>
                <a:gd name="T7" fmla="*/ 384 h 673"/>
                <a:gd name="T8" fmla="*/ 640 w 783"/>
                <a:gd name="T9" fmla="*/ 0 h 673"/>
                <a:gd name="connsiteX0" fmla="*/ 8980 w 10000"/>
                <a:gd name="connsiteY0" fmla="*/ 6331 h 10000"/>
                <a:gd name="connsiteX1" fmla="*/ 4240 w 10000"/>
                <a:gd name="connsiteY1" fmla="*/ 0 h 10000"/>
                <a:gd name="connsiteX2" fmla="*/ 0 w 10000"/>
                <a:gd name="connsiteY2" fmla="*/ 10000 h 10000"/>
                <a:gd name="connsiteX3" fmla="*/ 10000 w 10000"/>
                <a:gd name="connsiteY3" fmla="*/ 5706 h 10000"/>
                <a:gd name="connsiteX4" fmla="*/ 8980 w 10000"/>
                <a:gd name="connsiteY4" fmla="*/ 6331 h 10000"/>
                <a:gd name="connsiteX0" fmla="*/ 8980 w 8980"/>
                <a:gd name="connsiteY0" fmla="*/ 6331 h 10000"/>
                <a:gd name="connsiteX1" fmla="*/ 4240 w 8980"/>
                <a:gd name="connsiteY1" fmla="*/ 0 h 10000"/>
                <a:gd name="connsiteX2" fmla="*/ 0 w 8980"/>
                <a:gd name="connsiteY2" fmla="*/ 10000 h 10000"/>
                <a:gd name="connsiteX3" fmla="*/ 7682 w 8980"/>
                <a:gd name="connsiteY3" fmla="*/ 8285 h 10000"/>
                <a:gd name="connsiteX4" fmla="*/ 8980 w 8980"/>
                <a:gd name="connsiteY4" fmla="*/ 6331 h 10000"/>
                <a:gd name="connsiteX0" fmla="*/ 10000 w 10000"/>
                <a:gd name="connsiteY0" fmla="*/ 0 h 3669"/>
                <a:gd name="connsiteX1" fmla="*/ 1243 w 10000"/>
                <a:gd name="connsiteY1" fmla="*/ 1407 h 3669"/>
                <a:gd name="connsiteX2" fmla="*/ 0 w 10000"/>
                <a:gd name="connsiteY2" fmla="*/ 3669 h 3669"/>
                <a:gd name="connsiteX3" fmla="*/ 8555 w 10000"/>
                <a:gd name="connsiteY3" fmla="*/ 1954 h 3669"/>
                <a:gd name="connsiteX4" fmla="*/ 10000 w 10000"/>
                <a:gd name="connsiteY4" fmla="*/ 0 h 3669"/>
                <a:gd name="connsiteX0" fmla="*/ 8878 w 8878"/>
                <a:gd name="connsiteY0" fmla="*/ 639 h 6165"/>
                <a:gd name="connsiteX1" fmla="*/ 1243 w 8878"/>
                <a:gd name="connsiteY1" fmla="*/ 0 h 6165"/>
                <a:gd name="connsiteX2" fmla="*/ 0 w 8878"/>
                <a:gd name="connsiteY2" fmla="*/ 6165 h 6165"/>
                <a:gd name="connsiteX3" fmla="*/ 8555 w 8878"/>
                <a:gd name="connsiteY3" fmla="*/ 1491 h 6165"/>
                <a:gd name="connsiteX4" fmla="*/ 8878 w 8878"/>
                <a:gd name="connsiteY4" fmla="*/ 639 h 6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8" h="6165">
                  <a:moveTo>
                    <a:pt x="8878" y="639"/>
                  </a:moveTo>
                  <a:lnTo>
                    <a:pt x="1243" y="0"/>
                  </a:lnTo>
                  <a:lnTo>
                    <a:pt x="0" y="6165"/>
                  </a:lnTo>
                  <a:lnTo>
                    <a:pt x="8555" y="1491"/>
                  </a:lnTo>
                  <a:lnTo>
                    <a:pt x="8878" y="639"/>
                  </a:lnTo>
                  <a:close/>
                </a:path>
              </a:pathLst>
            </a:custGeom>
            <a:solidFill>
              <a:srgbClr val="82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3" name="Google Shape;143;p2"/>
          <p:cNvSpPr/>
          <p:nvPr/>
        </p:nvSpPr>
        <p:spPr>
          <a:xfrm>
            <a:off x="6136110" y="6523"/>
            <a:ext cx="10340399" cy="707846"/>
          </a:xfrm>
          <a:prstGeom prst="rect">
            <a:avLst/>
          </a:prstGeom>
          <a:solidFill>
            <a:schemeClr val="accent6">
              <a:lumMod val="20000"/>
              <a:lumOff val="80000"/>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chemeClr val="dk1"/>
                </a:solidFill>
                <a:highlight>
                  <a:srgbClr val="FCF0E0"/>
                </a:highlight>
                <a:latin typeface="Times New Roman" panose="02020603050405020304" pitchFamily="18" charset="0"/>
                <a:ea typeface="DFKai-SB"/>
                <a:cs typeface="Times New Roman" panose="02020603050405020304" pitchFamily="18" charset="0"/>
                <a:sym typeface="DFKai-SB"/>
              </a:rPr>
              <a:t>113</a:t>
            </a:r>
            <a:r>
              <a:rPr lang="en-US" sz="4000" b="1" dirty="0">
                <a:solidFill>
                  <a:schemeClr val="dk1"/>
                </a:solidFill>
                <a:highlight>
                  <a:srgbClr val="FCF0E0"/>
                </a:highlight>
                <a:latin typeface="DFKai-SB"/>
                <a:ea typeface="DFKai-SB"/>
                <a:cs typeface="DFKai-SB"/>
                <a:sym typeface="DFKai-SB"/>
              </a:rPr>
              <a:t>年教育部補助技專校院辦理產業學院計畫</a:t>
            </a:r>
            <a:endParaRPr sz="1600" dirty="0"/>
          </a:p>
        </p:txBody>
      </p:sp>
      <p:sp>
        <p:nvSpPr>
          <p:cNvPr id="133" name="Google Shape;133;p2"/>
          <p:cNvSpPr txBox="1"/>
          <p:nvPr/>
        </p:nvSpPr>
        <p:spPr>
          <a:xfrm>
            <a:off x="450224" y="9215362"/>
            <a:ext cx="2663322" cy="677108"/>
          </a:xfrm>
          <a:prstGeom prst="rect">
            <a:avLst/>
          </a:prstGeom>
          <a:noFill/>
          <a:ln>
            <a:noFill/>
          </a:ln>
        </p:spPr>
        <p:txBody>
          <a:bodyPr spcFirstLastPara="1" wrap="square" lIns="0" tIns="0" rIns="0" bIns="0" anchor="t" anchorCtr="0">
            <a:spAutoFit/>
          </a:bodyPr>
          <a:lstStyle/>
          <a:p>
            <a:pPr marL="0" marR="0" lvl="0" indent="0" algn="ctr" rtl="0">
              <a:lnSpc>
                <a:spcPct val="110004"/>
              </a:lnSpc>
              <a:spcBef>
                <a:spcPts val="0"/>
              </a:spcBef>
              <a:spcAft>
                <a:spcPts val="0"/>
              </a:spcAft>
              <a:buNone/>
            </a:pPr>
            <a:r>
              <a:rPr lang="zh-TW" altLang="en-US" sz="3200" b="1" dirty="0">
                <a:solidFill>
                  <a:schemeClr val="tx1"/>
                </a:solidFill>
                <a:latin typeface="Times New Roman"/>
                <a:ea typeface="Times New Roman"/>
                <a:cs typeface="Times New Roman"/>
                <a:sym typeface="Times New Roman"/>
              </a:rPr>
              <a:t> </a:t>
            </a:r>
            <a:r>
              <a:rPr lang="en-US" sz="4000" b="1" dirty="0">
                <a:solidFill>
                  <a:schemeClr val="tx1"/>
                </a:solidFill>
                <a:latin typeface="Times New Roman"/>
                <a:ea typeface="Times New Roman"/>
                <a:cs typeface="Times New Roman"/>
                <a:sym typeface="Times New Roman"/>
              </a:rPr>
              <a:t>113.09.1</a:t>
            </a:r>
            <a:r>
              <a:rPr lang="en-US" altLang="zh-TW" sz="4000" b="1" dirty="0">
                <a:solidFill>
                  <a:schemeClr val="tx1"/>
                </a:solidFill>
                <a:latin typeface="Times New Roman"/>
                <a:ea typeface="Times New Roman"/>
                <a:cs typeface="Times New Roman"/>
                <a:sym typeface="Times New Roman"/>
              </a:rPr>
              <a:t>0</a:t>
            </a:r>
            <a:r>
              <a:rPr lang="zh-TW" altLang="en-US" sz="4000" b="1" dirty="0">
                <a:solidFill>
                  <a:schemeClr val="tx1"/>
                </a:solidFill>
                <a:latin typeface="Times New Roman"/>
                <a:ea typeface="Times New Roman"/>
                <a:cs typeface="Times New Roman"/>
                <a:sym typeface="Times New Roman"/>
              </a:rPr>
              <a:t> </a:t>
            </a:r>
            <a:r>
              <a:rPr lang="zh-TW" altLang="en-US" sz="3200" b="1" dirty="0">
                <a:solidFill>
                  <a:schemeClr val="tx1"/>
                </a:solidFill>
                <a:latin typeface="Times New Roman"/>
                <a:ea typeface="Times New Roman"/>
                <a:cs typeface="Times New Roman"/>
                <a:sym typeface="Times New Roman"/>
              </a:rPr>
              <a:t>   </a:t>
            </a:r>
            <a:endParaRPr sz="2000" dirty="0">
              <a:solidFill>
                <a:schemeClr val="tx1"/>
              </a:solidFill>
            </a:endParaRPr>
          </a:p>
        </p:txBody>
      </p:sp>
      <p:sp>
        <p:nvSpPr>
          <p:cNvPr id="141" name="Google Shape;141;p2"/>
          <p:cNvSpPr txBox="1"/>
          <p:nvPr/>
        </p:nvSpPr>
        <p:spPr>
          <a:xfrm>
            <a:off x="-129848" y="2651018"/>
            <a:ext cx="4358958" cy="1948226"/>
          </a:xfrm>
          <a:prstGeom prst="rect">
            <a:avLst/>
          </a:prstGeom>
          <a:noFill/>
          <a:ln>
            <a:noFill/>
          </a:ln>
        </p:spPr>
        <p:txBody>
          <a:bodyPr spcFirstLastPara="1" wrap="square" lIns="0" tIns="0" rIns="0" bIns="0" anchor="t" anchorCtr="0">
            <a:spAutoFit/>
          </a:bodyPr>
          <a:lstStyle/>
          <a:p>
            <a:pPr marL="0" marR="0" lvl="0" indent="0" algn="r" rtl="0">
              <a:lnSpc>
                <a:spcPct val="210833"/>
              </a:lnSpc>
              <a:spcBef>
                <a:spcPts val="0"/>
              </a:spcBef>
              <a:spcAft>
                <a:spcPts val="0"/>
              </a:spcAft>
              <a:buNone/>
            </a:pPr>
            <a:r>
              <a:rPr lang="en-US" sz="6000" b="1" dirty="0" err="1">
                <a:solidFill>
                  <a:srgbClr val="FFFF00"/>
                </a:solidFill>
                <a:latin typeface="DFKai-SB"/>
                <a:ea typeface="DFKai-SB"/>
                <a:cs typeface="DFKai-SB"/>
                <a:sym typeface="DFKai-SB"/>
              </a:rPr>
              <a:t>招生說明會</a:t>
            </a:r>
            <a:endParaRPr sz="6000" b="1" dirty="0">
              <a:solidFill>
                <a:srgbClr val="FFFF00"/>
              </a:solidFill>
              <a:latin typeface="DFKai-SB"/>
              <a:ea typeface="DFKai-SB"/>
              <a:cs typeface="DFKai-SB"/>
              <a:sym typeface="DFKai-SB"/>
            </a:endParaRPr>
          </a:p>
        </p:txBody>
      </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3">
            <a:extLst>
              <a:ext uri="{FF2B5EF4-FFF2-40B4-BE49-F238E27FC236}">
                <a16:creationId xmlns:a16="http://schemas.microsoft.com/office/drawing/2014/main" id="{2E1D9940-B997-4DDB-8429-D946E308BA03}"/>
              </a:ext>
            </a:extLst>
          </p:cNvPr>
          <p:cNvGrpSpPr>
            <a:grpSpLocks/>
          </p:cNvGrpSpPr>
          <p:nvPr/>
        </p:nvGrpSpPr>
        <p:grpSpPr bwMode="auto">
          <a:xfrm>
            <a:off x="-502919" y="1061702"/>
            <a:ext cx="18821400" cy="230516"/>
            <a:chOff x="0" y="0"/>
            <a:chExt cx="8898336" cy="239472"/>
          </a:xfrm>
        </p:grpSpPr>
        <p:sp>
          <p:nvSpPr>
            <p:cNvPr id="75" name="矩形 4">
              <a:extLst>
                <a:ext uri="{FF2B5EF4-FFF2-40B4-BE49-F238E27FC236}">
                  <a16:creationId xmlns:a16="http://schemas.microsoft.com/office/drawing/2014/main" id="{F08E2DC8-0AF8-4B1A-B8AA-659EEB321692}"/>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77" name="矩形 6">
              <a:extLst>
                <a:ext uri="{FF2B5EF4-FFF2-40B4-BE49-F238E27FC236}">
                  <a16:creationId xmlns:a16="http://schemas.microsoft.com/office/drawing/2014/main" id="{9F601562-18DD-492C-8C89-D4394E01F615}"/>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76" name="矩形 5">
              <a:extLst>
                <a:ext uri="{FF2B5EF4-FFF2-40B4-BE49-F238E27FC236}">
                  <a16:creationId xmlns:a16="http://schemas.microsoft.com/office/drawing/2014/main" id="{918B04AE-1B13-4101-9A78-DE38484D4800}"/>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sp>
          <p:nvSpPr>
            <p:cNvPr id="78" name="矩形 7">
              <a:extLst>
                <a:ext uri="{FF2B5EF4-FFF2-40B4-BE49-F238E27FC236}">
                  <a16:creationId xmlns:a16="http://schemas.microsoft.com/office/drawing/2014/main" id="{6A9B5439-D875-4DE8-9F00-241DA0E8A0BC}"/>
                </a:ext>
              </a:extLst>
            </p:cNvPr>
            <p:cNvSpPr>
              <a:spLocks noChangeArrowheads="1"/>
            </p:cNvSpPr>
            <p:nvPr/>
          </p:nvSpPr>
          <p:spPr bwMode="auto">
            <a:xfrm>
              <a:off x="6673752" y="0"/>
              <a:ext cx="2224584" cy="228454"/>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grpSp>
        <p:nvGrpSpPr>
          <p:cNvPr id="6" name="群組 5">
            <a:extLst>
              <a:ext uri="{FF2B5EF4-FFF2-40B4-BE49-F238E27FC236}">
                <a16:creationId xmlns:a16="http://schemas.microsoft.com/office/drawing/2014/main" id="{96DDC332-23DD-4B84-910C-05E1EF5D657D}"/>
              </a:ext>
            </a:extLst>
          </p:cNvPr>
          <p:cNvGrpSpPr/>
          <p:nvPr/>
        </p:nvGrpSpPr>
        <p:grpSpPr>
          <a:xfrm>
            <a:off x="15613361" y="316750"/>
            <a:ext cx="2490471" cy="340606"/>
            <a:chOff x="15613361" y="316750"/>
            <a:chExt cx="2490471" cy="340606"/>
          </a:xfrm>
        </p:grpSpPr>
        <p:grpSp>
          <p:nvGrpSpPr>
            <p:cNvPr id="35" name="Group 28">
              <a:extLst>
                <a:ext uri="{FF2B5EF4-FFF2-40B4-BE49-F238E27FC236}">
                  <a16:creationId xmlns:a16="http://schemas.microsoft.com/office/drawing/2014/main" id="{0152289D-E22C-4195-9C88-06DEF8E2DA21}"/>
                </a:ext>
              </a:extLst>
            </p:cNvPr>
            <p:cNvGrpSpPr/>
            <p:nvPr/>
          </p:nvGrpSpPr>
          <p:grpSpPr>
            <a:xfrm>
              <a:off x="15613361" y="316750"/>
              <a:ext cx="2490471" cy="340606"/>
              <a:chOff x="0" y="28656"/>
              <a:chExt cx="4121659" cy="454141"/>
            </a:xfrm>
          </p:grpSpPr>
          <p:sp>
            <p:nvSpPr>
              <p:cNvPr id="37" name="TextBox 29">
                <a:extLst>
                  <a:ext uri="{FF2B5EF4-FFF2-40B4-BE49-F238E27FC236}">
                    <a16:creationId xmlns:a16="http://schemas.microsoft.com/office/drawing/2014/main" id="{7AF58686-16BF-48E1-809B-2D73CA9DAE40}"/>
                  </a:ext>
                </a:extLst>
              </p:cNvPr>
              <p:cNvSpPr txBox="1"/>
              <p:nvPr/>
            </p:nvSpPr>
            <p:spPr>
              <a:xfrm>
                <a:off x="0" y="28656"/>
                <a:ext cx="4121659" cy="454141"/>
              </a:xfrm>
              <a:prstGeom prst="rect">
                <a:avLst/>
              </a:prstGeom>
            </p:spPr>
            <p:txBody>
              <a:bodyPr wrap="square" lIns="0" tIns="0" rIns="0" bIns="0" rtlCol="0" anchor="t">
                <a:spAutoFit/>
              </a:bodyPr>
              <a:lstStyle/>
              <a:p>
                <a:pPr marL="0" lvl="0" indent="0" algn="ctr">
                  <a:lnSpc>
                    <a:spcPts val="2939"/>
                  </a:lnSpc>
                  <a:spcBef>
                    <a:spcPct val="0"/>
                  </a:spcBef>
                </a:pPr>
                <a:r>
                  <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　：</a:t>
                </a:r>
                <a:r>
                  <a:rPr lang="zh-TW" alt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對應</a:t>
                </a:r>
                <a:r>
                  <a:rPr lang="en-US" sz="2099" dirty="0" err="1">
                    <a:solidFill>
                      <a:srgbClr val="2D83BB"/>
                    </a:solidFill>
                    <a:latin typeface="標楷體" panose="03000509000000000000" pitchFamily="65" charset="-120"/>
                    <a:ea typeface="標楷體" panose="03000509000000000000" pitchFamily="65" charset="-120"/>
                    <a:cs typeface="Arial" panose="020B0604020202020204" pitchFamily="34" charset="0"/>
                  </a:rPr>
                  <a:t>證照考試</a:t>
                </a:r>
                <a:endPar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endParaRPr>
              </a:p>
            </p:txBody>
          </p:sp>
          <p:sp>
            <p:nvSpPr>
              <p:cNvPr id="40" name="TextBox 32">
                <a:extLst>
                  <a:ext uri="{FF2B5EF4-FFF2-40B4-BE49-F238E27FC236}">
                    <a16:creationId xmlns:a16="http://schemas.microsoft.com/office/drawing/2014/main" id="{C145E3A5-B002-422E-902A-9074344208C6}"/>
                  </a:ext>
                </a:extLst>
              </p:cNvPr>
              <p:cNvSpPr txBox="1"/>
              <p:nvPr/>
            </p:nvSpPr>
            <p:spPr>
              <a:xfrm>
                <a:off x="465173" y="176398"/>
                <a:ext cx="219519" cy="199919"/>
              </a:xfrm>
              <a:prstGeom prst="rect">
                <a:avLst/>
              </a:prstGeom>
            </p:spPr>
            <p:txBody>
              <a:bodyPr lIns="50800" tIns="50800" rIns="50800" bIns="50800" rtlCol="0" anchor="ctr"/>
              <a:lstStyle/>
              <a:p>
                <a:pPr algn="ctr">
                  <a:lnSpc>
                    <a:spcPts val="1869"/>
                  </a:lnSpc>
                </a:pPr>
                <a:endParaRPr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27" name="Freeform 23">
              <a:extLst>
                <a:ext uri="{FF2B5EF4-FFF2-40B4-BE49-F238E27FC236}">
                  <a16:creationId xmlns:a16="http://schemas.microsoft.com/office/drawing/2014/main" id="{FD7AEE95-FC64-47D1-8704-54D19141016E}"/>
                </a:ext>
              </a:extLst>
            </p:cNvPr>
            <p:cNvSpPr/>
            <p:nvPr/>
          </p:nvSpPr>
          <p:spPr>
            <a:xfrm>
              <a:off x="15757714" y="333079"/>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grpSp>
      <p:sp>
        <p:nvSpPr>
          <p:cNvPr id="10" name="流程圖: 換頁接點 9">
            <a:extLst>
              <a:ext uri="{FF2B5EF4-FFF2-40B4-BE49-F238E27FC236}">
                <a16:creationId xmlns:a16="http://schemas.microsoft.com/office/drawing/2014/main" id="{B279DC2D-5423-41A2-85BB-89C673D9F4D6}"/>
              </a:ext>
            </a:extLst>
          </p:cNvPr>
          <p:cNvSpPr/>
          <p:nvPr/>
        </p:nvSpPr>
        <p:spPr>
          <a:xfrm>
            <a:off x="594668" y="4376134"/>
            <a:ext cx="1349392" cy="2631985"/>
          </a:xfrm>
          <a:prstGeom prst="flowChartOffpageConnector">
            <a:avLst/>
          </a:prstGeom>
          <a:solidFill>
            <a:srgbClr val="EEECE1"/>
          </a:solidFill>
          <a:ln w="57150">
            <a:solidFill>
              <a:srgbClr val="437D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4400" b="1" dirty="0">
                <a:solidFill>
                  <a:schemeClr val="tx1"/>
                </a:solidFill>
                <a:latin typeface="標楷體" panose="03000509000000000000" pitchFamily="65" charset="-120"/>
                <a:ea typeface="標楷體" panose="03000509000000000000" pitchFamily="65" charset="-120"/>
              </a:rPr>
              <a:t>大學部</a:t>
            </a:r>
          </a:p>
        </p:txBody>
      </p:sp>
      <p:pic>
        <p:nvPicPr>
          <p:cNvPr id="63" name="图片 21">
            <a:extLst>
              <a:ext uri="{FF2B5EF4-FFF2-40B4-BE49-F238E27FC236}">
                <a16:creationId xmlns:a16="http://schemas.microsoft.com/office/drawing/2014/main" id="{C81F695E-85AB-433D-A488-107330DC90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275"/>
            <a:ext cx="4514688" cy="254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Google Shape;160;p3">
            <a:extLst>
              <a:ext uri="{FF2B5EF4-FFF2-40B4-BE49-F238E27FC236}">
                <a16:creationId xmlns:a16="http://schemas.microsoft.com/office/drawing/2014/main" id="{4F82618D-5AE5-415B-BEF3-CCBB0A65EE9A}"/>
              </a:ext>
            </a:extLst>
          </p:cNvPr>
          <p:cNvSpPr txBox="1"/>
          <p:nvPr/>
        </p:nvSpPr>
        <p:spPr>
          <a:xfrm>
            <a:off x="6747186" y="2891"/>
            <a:ext cx="5479094" cy="1128016"/>
          </a:xfrm>
          <a:prstGeom prst="rect">
            <a:avLst/>
          </a:prstGeom>
          <a:noFill/>
          <a:ln>
            <a:noFill/>
          </a:ln>
        </p:spPr>
        <p:txBody>
          <a:bodyPr spcFirstLastPara="1" wrap="square" lIns="0" tIns="0" rIns="0" bIns="0" anchor="t" anchorCtr="0">
            <a:spAutoFit/>
          </a:bodyPr>
          <a:lstStyle/>
          <a:p>
            <a:pPr algn="ctr">
              <a:lnSpc>
                <a:spcPts val="9240"/>
              </a:lnSpc>
            </a:pPr>
            <a:r>
              <a:rPr lang="en-US" altLang="zh-TW" sz="7200" b="1"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專班課程</a:t>
            </a:r>
            <a:endParaRPr lang="en-US" altLang="zh-TW" sz="7200" b="1"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p:txBody>
      </p:sp>
      <p:graphicFrame>
        <p:nvGraphicFramePr>
          <p:cNvPr id="36" name="表格 35">
            <a:extLst>
              <a:ext uri="{FF2B5EF4-FFF2-40B4-BE49-F238E27FC236}">
                <a16:creationId xmlns:a16="http://schemas.microsoft.com/office/drawing/2014/main" id="{5411CB8E-7048-4AC7-8A30-1DA93AA8D5F8}"/>
              </a:ext>
            </a:extLst>
          </p:cNvPr>
          <p:cNvGraphicFramePr>
            <a:graphicFrameLocks noGrp="1"/>
          </p:cNvGraphicFramePr>
          <p:nvPr>
            <p:extLst>
              <p:ext uri="{D42A27DB-BD31-4B8C-83A1-F6EECF244321}">
                <p14:modId xmlns:p14="http://schemas.microsoft.com/office/powerpoint/2010/main" val="1453280208"/>
              </p:ext>
            </p:extLst>
          </p:nvPr>
        </p:nvGraphicFramePr>
        <p:xfrm>
          <a:off x="2558483" y="1281410"/>
          <a:ext cx="11445441" cy="8910128"/>
        </p:xfrm>
        <a:graphic>
          <a:graphicData uri="http://schemas.openxmlformats.org/drawingml/2006/table">
            <a:tbl>
              <a:tblPr>
                <a:tableStyleId>{5C22544A-7EE6-4342-B048-85BDC9FD1C3A}</a:tableStyleId>
              </a:tblPr>
              <a:tblGrid>
                <a:gridCol w="931020">
                  <a:extLst>
                    <a:ext uri="{9D8B030D-6E8A-4147-A177-3AD203B41FA5}">
                      <a16:colId xmlns:a16="http://schemas.microsoft.com/office/drawing/2014/main" val="2731917838"/>
                    </a:ext>
                  </a:extLst>
                </a:gridCol>
                <a:gridCol w="4869411">
                  <a:extLst>
                    <a:ext uri="{9D8B030D-6E8A-4147-A177-3AD203B41FA5}">
                      <a16:colId xmlns:a16="http://schemas.microsoft.com/office/drawing/2014/main" val="3672991728"/>
                    </a:ext>
                  </a:extLst>
                </a:gridCol>
                <a:gridCol w="1670824">
                  <a:extLst>
                    <a:ext uri="{9D8B030D-6E8A-4147-A177-3AD203B41FA5}">
                      <a16:colId xmlns:a16="http://schemas.microsoft.com/office/drawing/2014/main" val="203050450"/>
                    </a:ext>
                  </a:extLst>
                </a:gridCol>
                <a:gridCol w="2881982">
                  <a:extLst>
                    <a:ext uri="{9D8B030D-6E8A-4147-A177-3AD203B41FA5}">
                      <a16:colId xmlns:a16="http://schemas.microsoft.com/office/drawing/2014/main" val="1301245004"/>
                    </a:ext>
                  </a:extLst>
                </a:gridCol>
                <a:gridCol w="1092204">
                  <a:extLst>
                    <a:ext uri="{9D8B030D-6E8A-4147-A177-3AD203B41FA5}">
                      <a16:colId xmlns:a16="http://schemas.microsoft.com/office/drawing/2014/main" val="2462119358"/>
                    </a:ext>
                  </a:extLst>
                </a:gridCol>
              </a:tblGrid>
              <a:tr h="822350">
                <a:tc>
                  <a:txBody>
                    <a:bodyPr/>
                    <a:lstStyle/>
                    <a:p>
                      <a:pPr algn="ctr" fontAlgn="ct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113</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課程名稱</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開課系所</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學制</a:t>
                      </a:r>
                      <a:r>
                        <a:rPr lang="en-US" altLang="zh-TW"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學分</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88634350"/>
                  </a:ext>
                </a:extLst>
              </a:tr>
              <a:tr h="624855">
                <a:tc rowSpan="7">
                  <a:txBody>
                    <a:bodyPr/>
                    <a:lstStyle/>
                    <a:p>
                      <a:pPr algn="ctr" fontAlgn="ctr">
                        <a:spcAft>
                          <a:spcPts val="0"/>
                        </a:spcAft>
                      </a:pPr>
                      <a:r>
                        <a:rPr lang="zh-TW" altLang="en-US" sz="36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上學期</a:t>
                      </a:r>
                      <a:endParaRPr lang="zh-TW" altLang="en-US" sz="36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4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IC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製程</a:t>
                      </a:r>
                      <a:endParaRPr lang="zh-TW" altLang="en-US" sz="4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機械系</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四技</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78777713"/>
                  </a:ext>
                </a:extLst>
              </a:tr>
              <a:tr h="624855">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4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精密機電系統</a:t>
                      </a:r>
                      <a:endParaRPr lang="zh-TW" altLang="en-US" sz="4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機械系</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四技</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37186022"/>
                  </a:ext>
                </a:extLst>
              </a:tr>
              <a:tr h="624855">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4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物件導向程式設計與實習</a:t>
                      </a:r>
                      <a:endParaRPr lang="zh-TW" altLang="en-US" sz="4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機械系</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9213710"/>
                  </a:ext>
                </a:extLst>
              </a:tr>
              <a:tr h="624855">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4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半導體設備元件基礎</a:t>
                      </a:r>
                      <a:endParaRPr lang="zh-TW" altLang="en-US" sz="4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材資系</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26843835"/>
                  </a:ext>
                </a:extLst>
              </a:tr>
              <a:tr h="624855">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40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半導體製程</a:t>
                      </a:r>
                      <a:endParaRPr lang="zh-TW" altLang="en-US" sz="40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材資系</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四技</a:t>
                      </a:r>
                      <a:endPar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16626718"/>
                  </a:ext>
                </a:extLst>
              </a:tr>
              <a:tr h="482072">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奈米材料與科技</a:t>
                      </a:r>
                      <a:endParaRPr lang="zh-TW" altLang="en-US" sz="4000" b="1" i="0" u="none" strike="noStrike" dirty="0">
                        <a:solidFill>
                          <a:schemeClr val="accent6">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化工系</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54166185"/>
                  </a:ext>
                </a:extLst>
              </a:tr>
              <a:tr h="624855">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4000" b="1" i="0" u="none" strike="noStrike" dirty="0">
                          <a:solidFill>
                            <a:schemeClr val="accent6">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半導體元件物理含實習</a:t>
                      </a:r>
                      <a:endParaRPr lang="zh-TW" altLang="en-US" sz="4000" b="1" i="0" u="none" strike="noStrike" dirty="0">
                        <a:solidFill>
                          <a:schemeClr val="accent6">
                            <a:lumMod val="75000"/>
                          </a:schemeClr>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光電系</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665489"/>
                  </a:ext>
                </a:extLst>
              </a:tr>
              <a:tr h="482072">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36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下學期</a:t>
                      </a:r>
                      <a:endParaRPr lang="zh-TW" altLang="en-US" sz="36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製造聯網整合技術</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機械系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286666"/>
                  </a:ext>
                </a:extLst>
              </a:tr>
              <a:tr h="482072">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數位製造結合</a:t>
                      </a:r>
                      <a:r>
                        <a:rPr lang="en-US" altLang="zh-TW" sz="2400" b="1"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AI</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科技應用</a:t>
                      </a:r>
                      <a:r>
                        <a:rPr lang="en-US" altLang="zh-TW"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二</a:t>
                      </a:r>
                      <a:r>
                        <a:rPr lang="en-US" altLang="zh-TW"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機械系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7078601"/>
                  </a:ext>
                </a:extLst>
              </a:tr>
              <a:tr h="482072">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電腦輔助熱流分析</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機械系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20426163"/>
                  </a:ext>
                </a:extLst>
              </a:tr>
              <a:tr h="482072">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企業實務講座</a:t>
                      </a:r>
                      <a:r>
                        <a:rPr lang="en-US" altLang="zh-TW"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半導體製程與設備</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機械系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5606260"/>
                  </a:ext>
                </a:extLst>
              </a:tr>
              <a:tr h="48207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固態電子元件</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材資系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79840045"/>
                  </a:ext>
                </a:extLst>
              </a:tr>
              <a:tr h="48207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微奈米機電系統</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材資系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520395988"/>
                  </a:ext>
                </a:extLst>
              </a:tr>
              <a:tr h="48207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　</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高分子材料</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材資系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076588603"/>
                  </a:ext>
                </a:extLst>
              </a:tr>
              <a:tr h="482072">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光電半導體製造</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光電系</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四技</a:t>
                      </a:r>
                    </a:p>
                  </a:txBody>
                  <a:tcPr marL="9525" marR="9525"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3</a:t>
                      </a:r>
                    </a:p>
                  </a:txBody>
                  <a:tcPr marL="9525" marR="9525" marT="9525"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74214501"/>
                  </a:ext>
                </a:extLst>
              </a:tr>
            </a:tbl>
          </a:graphicData>
        </a:graphic>
      </p:graphicFrame>
      <p:grpSp>
        <p:nvGrpSpPr>
          <p:cNvPr id="79" name="组合 3">
            <a:extLst>
              <a:ext uri="{FF2B5EF4-FFF2-40B4-BE49-F238E27FC236}">
                <a16:creationId xmlns:a16="http://schemas.microsoft.com/office/drawing/2014/main" id="{24244A1F-051B-4D3B-871D-3ED8CAB1E0AA}"/>
              </a:ext>
            </a:extLst>
          </p:cNvPr>
          <p:cNvGrpSpPr>
            <a:grpSpLocks/>
          </p:cNvGrpSpPr>
          <p:nvPr/>
        </p:nvGrpSpPr>
        <p:grpSpPr bwMode="auto">
          <a:xfrm>
            <a:off x="-517634" y="10169162"/>
            <a:ext cx="18821400" cy="235676"/>
            <a:chOff x="0" y="0"/>
            <a:chExt cx="8898336" cy="244833"/>
          </a:xfrm>
        </p:grpSpPr>
        <p:sp>
          <p:nvSpPr>
            <p:cNvPr id="80" name="矩形 4">
              <a:extLst>
                <a:ext uri="{FF2B5EF4-FFF2-40B4-BE49-F238E27FC236}">
                  <a16:creationId xmlns:a16="http://schemas.microsoft.com/office/drawing/2014/main" id="{053D12FB-1A67-45B5-91B4-91F580FD6544}"/>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1" name="矩形 6">
              <a:extLst>
                <a:ext uri="{FF2B5EF4-FFF2-40B4-BE49-F238E27FC236}">
                  <a16:creationId xmlns:a16="http://schemas.microsoft.com/office/drawing/2014/main" id="{259EBC1C-8B2B-45D5-A823-ACDAD378FC56}"/>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2" name="矩形 7">
              <a:extLst>
                <a:ext uri="{FF2B5EF4-FFF2-40B4-BE49-F238E27FC236}">
                  <a16:creationId xmlns:a16="http://schemas.microsoft.com/office/drawing/2014/main" id="{4258992D-4E9F-4562-84A3-6F72F5974119}"/>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3" name="矩形 5">
              <a:extLst>
                <a:ext uri="{FF2B5EF4-FFF2-40B4-BE49-F238E27FC236}">
                  <a16:creationId xmlns:a16="http://schemas.microsoft.com/office/drawing/2014/main" id="{BEB841A1-2D8C-46DD-9E3E-D974A0F46D04}"/>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sp>
        <p:nvSpPr>
          <p:cNvPr id="84" name="Freeform 23">
            <a:extLst>
              <a:ext uri="{FF2B5EF4-FFF2-40B4-BE49-F238E27FC236}">
                <a16:creationId xmlns:a16="http://schemas.microsoft.com/office/drawing/2014/main" id="{A6267D2E-9E03-4046-B0F7-1D9786ED7DD9}"/>
              </a:ext>
            </a:extLst>
          </p:cNvPr>
          <p:cNvSpPr/>
          <p:nvPr/>
        </p:nvSpPr>
        <p:spPr>
          <a:xfrm>
            <a:off x="3562452" y="2857624"/>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85" name="Freeform 23">
            <a:extLst>
              <a:ext uri="{FF2B5EF4-FFF2-40B4-BE49-F238E27FC236}">
                <a16:creationId xmlns:a16="http://schemas.microsoft.com/office/drawing/2014/main" id="{411DEDC6-155C-4689-9722-E7FE530BFFA7}"/>
              </a:ext>
            </a:extLst>
          </p:cNvPr>
          <p:cNvSpPr/>
          <p:nvPr/>
        </p:nvSpPr>
        <p:spPr>
          <a:xfrm>
            <a:off x="3562451" y="3488121"/>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86" name="Freeform 23">
            <a:extLst>
              <a:ext uri="{FF2B5EF4-FFF2-40B4-BE49-F238E27FC236}">
                <a16:creationId xmlns:a16="http://schemas.microsoft.com/office/drawing/2014/main" id="{936C3A6C-7C49-4F1E-88C9-096C8194EE64}"/>
              </a:ext>
            </a:extLst>
          </p:cNvPr>
          <p:cNvSpPr/>
          <p:nvPr/>
        </p:nvSpPr>
        <p:spPr>
          <a:xfrm>
            <a:off x="3562451" y="4144230"/>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87" name="Freeform 23">
            <a:extLst>
              <a:ext uri="{FF2B5EF4-FFF2-40B4-BE49-F238E27FC236}">
                <a16:creationId xmlns:a16="http://schemas.microsoft.com/office/drawing/2014/main" id="{92057156-49FB-4401-AD3D-EC16C2BFEFD0}"/>
              </a:ext>
            </a:extLst>
          </p:cNvPr>
          <p:cNvSpPr/>
          <p:nvPr/>
        </p:nvSpPr>
        <p:spPr>
          <a:xfrm>
            <a:off x="3562451" y="5253988"/>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88" name="Freeform 23">
            <a:extLst>
              <a:ext uri="{FF2B5EF4-FFF2-40B4-BE49-F238E27FC236}">
                <a16:creationId xmlns:a16="http://schemas.microsoft.com/office/drawing/2014/main" id="{4A935CF4-BB80-401B-A38F-C4CB6AECDF03}"/>
              </a:ext>
            </a:extLst>
          </p:cNvPr>
          <p:cNvSpPr/>
          <p:nvPr/>
        </p:nvSpPr>
        <p:spPr>
          <a:xfrm>
            <a:off x="3562450" y="5855870"/>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89" name="Freeform 23">
            <a:extLst>
              <a:ext uri="{FF2B5EF4-FFF2-40B4-BE49-F238E27FC236}">
                <a16:creationId xmlns:a16="http://schemas.microsoft.com/office/drawing/2014/main" id="{4474B00F-E7C6-46D1-91DE-85B48B2E34A0}"/>
              </a:ext>
            </a:extLst>
          </p:cNvPr>
          <p:cNvSpPr/>
          <p:nvPr/>
        </p:nvSpPr>
        <p:spPr>
          <a:xfrm>
            <a:off x="3562450" y="6405940"/>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0" name="Freeform 23">
            <a:extLst>
              <a:ext uri="{FF2B5EF4-FFF2-40B4-BE49-F238E27FC236}">
                <a16:creationId xmlns:a16="http://schemas.microsoft.com/office/drawing/2014/main" id="{78AD22D9-04BB-4521-A8A7-AD3C0F1DD611}"/>
              </a:ext>
            </a:extLst>
          </p:cNvPr>
          <p:cNvSpPr/>
          <p:nvPr/>
        </p:nvSpPr>
        <p:spPr>
          <a:xfrm>
            <a:off x="3562450" y="6885161"/>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1" name="Freeform 23">
            <a:extLst>
              <a:ext uri="{FF2B5EF4-FFF2-40B4-BE49-F238E27FC236}">
                <a16:creationId xmlns:a16="http://schemas.microsoft.com/office/drawing/2014/main" id="{D4193B2F-01DB-4012-92B6-B8D0740E7FFE}"/>
              </a:ext>
            </a:extLst>
          </p:cNvPr>
          <p:cNvSpPr/>
          <p:nvPr/>
        </p:nvSpPr>
        <p:spPr>
          <a:xfrm>
            <a:off x="3530880" y="7866422"/>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2" name="Freeform 23">
            <a:extLst>
              <a:ext uri="{FF2B5EF4-FFF2-40B4-BE49-F238E27FC236}">
                <a16:creationId xmlns:a16="http://schemas.microsoft.com/office/drawing/2014/main" id="{24F00FDF-AC76-484F-B78E-8EFB3CC13B4A}"/>
              </a:ext>
            </a:extLst>
          </p:cNvPr>
          <p:cNvSpPr/>
          <p:nvPr/>
        </p:nvSpPr>
        <p:spPr>
          <a:xfrm>
            <a:off x="3562448" y="8808396"/>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3" name="Freeform 23">
            <a:extLst>
              <a:ext uri="{FF2B5EF4-FFF2-40B4-BE49-F238E27FC236}">
                <a16:creationId xmlns:a16="http://schemas.microsoft.com/office/drawing/2014/main" id="{308D61DF-BB6E-4E56-B465-28C433066EC1}"/>
              </a:ext>
            </a:extLst>
          </p:cNvPr>
          <p:cNvSpPr/>
          <p:nvPr/>
        </p:nvSpPr>
        <p:spPr>
          <a:xfrm>
            <a:off x="3562448" y="9313269"/>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4" name="TextBox 32">
            <a:extLst>
              <a:ext uri="{FF2B5EF4-FFF2-40B4-BE49-F238E27FC236}">
                <a16:creationId xmlns:a16="http://schemas.microsoft.com/office/drawing/2014/main" id="{11F31238-9199-42A1-A9B5-0955140E92F9}"/>
              </a:ext>
            </a:extLst>
          </p:cNvPr>
          <p:cNvSpPr txBox="1"/>
          <p:nvPr/>
        </p:nvSpPr>
        <p:spPr>
          <a:xfrm>
            <a:off x="13613789" y="7789477"/>
            <a:ext cx="377914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智慧生產工程師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95" name="TextBox 32">
            <a:extLst>
              <a:ext uri="{FF2B5EF4-FFF2-40B4-BE49-F238E27FC236}">
                <a16:creationId xmlns:a16="http://schemas.microsoft.com/office/drawing/2014/main" id="{0BB5451B-7CBB-4B1D-94E3-3B472FD3A380}"/>
              </a:ext>
            </a:extLst>
          </p:cNvPr>
          <p:cNvSpPr txBox="1"/>
          <p:nvPr/>
        </p:nvSpPr>
        <p:spPr>
          <a:xfrm>
            <a:off x="13628537" y="5830056"/>
            <a:ext cx="377914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智慧生產工程師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96" name="Freeform 23">
            <a:extLst>
              <a:ext uri="{FF2B5EF4-FFF2-40B4-BE49-F238E27FC236}">
                <a16:creationId xmlns:a16="http://schemas.microsoft.com/office/drawing/2014/main" id="{49C31D14-7B70-42F1-8973-9D7C4A4813A4}"/>
              </a:ext>
            </a:extLst>
          </p:cNvPr>
          <p:cNvSpPr/>
          <p:nvPr/>
        </p:nvSpPr>
        <p:spPr>
          <a:xfrm>
            <a:off x="3547208" y="4696235"/>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99" name="TextBox 32">
            <a:extLst>
              <a:ext uri="{FF2B5EF4-FFF2-40B4-BE49-F238E27FC236}">
                <a16:creationId xmlns:a16="http://schemas.microsoft.com/office/drawing/2014/main" id="{9B8F2EBC-6573-4D6F-B8F6-8BA9189B793C}"/>
              </a:ext>
            </a:extLst>
          </p:cNvPr>
          <p:cNvSpPr txBox="1"/>
          <p:nvPr/>
        </p:nvSpPr>
        <p:spPr>
          <a:xfrm>
            <a:off x="13904143" y="8812364"/>
            <a:ext cx="4465133" cy="412934"/>
          </a:xfrm>
          <a:prstGeom prst="rect">
            <a:avLst/>
          </a:prstGeom>
        </p:spPr>
        <p:txBody>
          <a:bodyPr wrap="square" lIns="0" tIns="0" rIns="0" bIns="0" rtlCol="0" anchor="t">
            <a:spAutoFit/>
          </a:bodyPr>
          <a:lstStyle/>
          <a:p>
            <a:pPr algn="ctr">
              <a:lnSpc>
                <a:spcPts val="3499"/>
              </a:lnSpc>
              <a:spcBef>
                <a:spcPct val="0"/>
              </a:spcBef>
            </a:pPr>
            <a:r>
              <a:rPr lang="en-US" sz="2500"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rPr>
              <a:t>感知系統整合應用工程師</a:t>
            </a:r>
            <a:endParaRPr 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0" name="TextBox 32">
            <a:extLst>
              <a:ext uri="{FF2B5EF4-FFF2-40B4-BE49-F238E27FC236}">
                <a16:creationId xmlns:a16="http://schemas.microsoft.com/office/drawing/2014/main" id="{77B25105-FD1F-4A8A-AE84-A25E2FED6074}"/>
              </a:ext>
            </a:extLst>
          </p:cNvPr>
          <p:cNvSpPr txBox="1"/>
          <p:nvPr/>
        </p:nvSpPr>
        <p:spPr>
          <a:xfrm>
            <a:off x="13913211" y="2843519"/>
            <a:ext cx="4465133" cy="412934"/>
          </a:xfrm>
          <a:prstGeom prst="rect">
            <a:avLst/>
          </a:prstGeom>
        </p:spPr>
        <p:txBody>
          <a:bodyPr wrap="square" lIns="0" tIns="0" rIns="0" bIns="0" rtlCol="0" anchor="t">
            <a:spAutoFit/>
          </a:bodyPr>
          <a:lstStyle/>
          <a:p>
            <a:pPr algn="ctr">
              <a:lnSpc>
                <a:spcPts val="3499"/>
              </a:lnSpc>
              <a:spcBef>
                <a:spcPct val="0"/>
              </a:spcBef>
            </a:pPr>
            <a:r>
              <a:rPr lang="en-US" sz="2500"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rPr>
              <a:t>感知系統整合應用工程師</a:t>
            </a:r>
            <a:endParaRPr 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1" name="TextBox 32">
            <a:extLst>
              <a:ext uri="{FF2B5EF4-FFF2-40B4-BE49-F238E27FC236}">
                <a16:creationId xmlns:a16="http://schemas.microsoft.com/office/drawing/2014/main" id="{A61AA78A-E55F-479C-A159-DE5EF399D6EC}"/>
              </a:ext>
            </a:extLst>
          </p:cNvPr>
          <p:cNvSpPr txBox="1"/>
          <p:nvPr/>
        </p:nvSpPr>
        <p:spPr>
          <a:xfrm>
            <a:off x="13860320" y="6794619"/>
            <a:ext cx="4497555" cy="412677"/>
          </a:xfrm>
          <a:prstGeom prst="rect">
            <a:avLst/>
          </a:prstGeom>
        </p:spPr>
        <p:txBody>
          <a:bodyPr wrap="square" lIns="0" tIns="0" rIns="0" bIns="0" rtlCol="0" anchor="t">
            <a:spAutoFit/>
          </a:bodyPr>
          <a:lstStyle/>
          <a:p>
            <a:pPr algn="ctr">
              <a:lnSpc>
                <a:spcPts val="3499"/>
              </a:lnSpc>
              <a:spcBef>
                <a:spcPct val="0"/>
              </a:spcBef>
            </a:pPr>
            <a:r>
              <a:rPr lang="en-US" sz="2500"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5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智慧聯網整合應用工程師</a:t>
            </a:r>
            <a:endParaRPr 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2" name="TextBox 32">
            <a:extLst>
              <a:ext uri="{FF2B5EF4-FFF2-40B4-BE49-F238E27FC236}">
                <a16:creationId xmlns:a16="http://schemas.microsoft.com/office/drawing/2014/main" id="{5294C64B-5E11-4DD8-A946-67754B75CA9D}"/>
              </a:ext>
            </a:extLst>
          </p:cNvPr>
          <p:cNvSpPr txBox="1"/>
          <p:nvPr/>
        </p:nvSpPr>
        <p:spPr>
          <a:xfrm>
            <a:off x="13520779" y="3468102"/>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物聯網應用工程師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3" name="TextBox 32">
            <a:extLst>
              <a:ext uri="{FF2B5EF4-FFF2-40B4-BE49-F238E27FC236}">
                <a16:creationId xmlns:a16="http://schemas.microsoft.com/office/drawing/2014/main" id="{8E130CD1-3D0C-453B-961D-D7251A54A4A0}"/>
              </a:ext>
            </a:extLst>
          </p:cNvPr>
          <p:cNvSpPr txBox="1"/>
          <p:nvPr/>
        </p:nvSpPr>
        <p:spPr>
          <a:xfrm>
            <a:off x="13504450" y="6338807"/>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物聯網應用工程師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5" name="TextBox 32">
            <a:extLst>
              <a:ext uri="{FF2B5EF4-FFF2-40B4-BE49-F238E27FC236}">
                <a16:creationId xmlns:a16="http://schemas.microsoft.com/office/drawing/2014/main" id="{2252935C-08EB-4ABB-BFDA-F99899FF2250}"/>
              </a:ext>
            </a:extLst>
          </p:cNvPr>
          <p:cNvSpPr txBox="1"/>
          <p:nvPr/>
        </p:nvSpPr>
        <p:spPr>
          <a:xfrm>
            <a:off x="13664438" y="9277948"/>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塑膠材料應用工程師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06" name="TextBox 32">
            <a:extLst>
              <a:ext uri="{FF2B5EF4-FFF2-40B4-BE49-F238E27FC236}">
                <a16:creationId xmlns:a16="http://schemas.microsoft.com/office/drawing/2014/main" id="{44323ADE-2DD2-4467-8DE0-3542B0F7DAF1}"/>
              </a:ext>
            </a:extLst>
          </p:cNvPr>
          <p:cNvSpPr txBox="1"/>
          <p:nvPr/>
        </p:nvSpPr>
        <p:spPr>
          <a:xfrm>
            <a:off x="13651351" y="5213040"/>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塑膠材料應用工程師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43" name="TextBox 32">
            <a:extLst>
              <a:ext uri="{FF2B5EF4-FFF2-40B4-BE49-F238E27FC236}">
                <a16:creationId xmlns:a16="http://schemas.microsoft.com/office/drawing/2014/main" id="{E6045502-E524-4891-8C1D-38885BCF3C46}"/>
              </a:ext>
            </a:extLst>
          </p:cNvPr>
          <p:cNvSpPr txBox="1"/>
          <p:nvPr/>
        </p:nvSpPr>
        <p:spPr>
          <a:xfrm>
            <a:off x="13870604" y="4090030"/>
            <a:ext cx="4091566" cy="410177"/>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44" name="TextBox 32">
            <a:extLst>
              <a:ext uri="{FF2B5EF4-FFF2-40B4-BE49-F238E27FC236}">
                <a16:creationId xmlns:a16="http://schemas.microsoft.com/office/drawing/2014/main" id="{34D626E7-752D-42B0-92C9-E75CC15C8590}"/>
              </a:ext>
            </a:extLst>
          </p:cNvPr>
          <p:cNvSpPr txBox="1"/>
          <p:nvPr/>
        </p:nvSpPr>
        <p:spPr>
          <a:xfrm>
            <a:off x="13893982" y="4714613"/>
            <a:ext cx="4091566" cy="410177"/>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表格 35">
            <a:extLst>
              <a:ext uri="{FF2B5EF4-FFF2-40B4-BE49-F238E27FC236}">
                <a16:creationId xmlns:a16="http://schemas.microsoft.com/office/drawing/2014/main" id="{5411CB8E-7048-4AC7-8A30-1DA93AA8D5F8}"/>
              </a:ext>
            </a:extLst>
          </p:cNvPr>
          <p:cNvGraphicFramePr>
            <a:graphicFrameLocks noGrp="1"/>
          </p:cNvGraphicFramePr>
          <p:nvPr>
            <p:extLst>
              <p:ext uri="{D42A27DB-BD31-4B8C-83A1-F6EECF244321}">
                <p14:modId xmlns:p14="http://schemas.microsoft.com/office/powerpoint/2010/main" val="3599720392"/>
              </p:ext>
            </p:extLst>
          </p:nvPr>
        </p:nvGraphicFramePr>
        <p:xfrm>
          <a:off x="2720093" y="1290979"/>
          <a:ext cx="11705778" cy="8888220"/>
        </p:xfrm>
        <a:graphic>
          <a:graphicData uri="http://schemas.openxmlformats.org/drawingml/2006/table">
            <a:tbl>
              <a:tblPr>
                <a:tableStyleId>{5C22544A-7EE6-4342-B048-85BDC9FD1C3A}</a:tableStyleId>
              </a:tblPr>
              <a:tblGrid>
                <a:gridCol w="965028">
                  <a:extLst>
                    <a:ext uri="{9D8B030D-6E8A-4147-A177-3AD203B41FA5}">
                      <a16:colId xmlns:a16="http://schemas.microsoft.com/office/drawing/2014/main" val="2731917838"/>
                    </a:ext>
                  </a:extLst>
                </a:gridCol>
                <a:gridCol w="4926957">
                  <a:extLst>
                    <a:ext uri="{9D8B030D-6E8A-4147-A177-3AD203B41FA5}">
                      <a16:colId xmlns:a16="http://schemas.microsoft.com/office/drawing/2014/main" val="3672991728"/>
                    </a:ext>
                  </a:extLst>
                </a:gridCol>
                <a:gridCol w="2164080">
                  <a:extLst>
                    <a:ext uri="{9D8B030D-6E8A-4147-A177-3AD203B41FA5}">
                      <a16:colId xmlns:a16="http://schemas.microsoft.com/office/drawing/2014/main" val="203050450"/>
                    </a:ext>
                  </a:extLst>
                </a:gridCol>
                <a:gridCol w="2328041">
                  <a:extLst>
                    <a:ext uri="{9D8B030D-6E8A-4147-A177-3AD203B41FA5}">
                      <a16:colId xmlns:a16="http://schemas.microsoft.com/office/drawing/2014/main" val="1301245004"/>
                    </a:ext>
                  </a:extLst>
                </a:gridCol>
                <a:gridCol w="1321672">
                  <a:extLst>
                    <a:ext uri="{9D8B030D-6E8A-4147-A177-3AD203B41FA5}">
                      <a16:colId xmlns:a16="http://schemas.microsoft.com/office/drawing/2014/main" val="2462119358"/>
                    </a:ext>
                  </a:extLst>
                </a:gridCol>
              </a:tblGrid>
              <a:tr h="880584">
                <a:tc>
                  <a:txBody>
                    <a:bodyPr/>
                    <a:lstStyle/>
                    <a:p>
                      <a:pPr algn="ctr" fontAlgn="ctr"/>
                      <a:r>
                        <a:rPr lang="en-US" altLang="zh-TW" sz="29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113</a:t>
                      </a:r>
                      <a:endParaRPr lang="en-US" altLang="zh-TW" sz="29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zh-TW" altLang="en-US" sz="3300" b="1" u="none" strike="noStrike" dirty="0">
                          <a:effectLst/>
                          <a:latin typeface="標楷體" panose="03000509000000000000" pitchFamily="65" charset="-120"/>
                          <a:ea typeface="標楷體" panose="03000509000000000000" pitchFamily="65" charset="-120"/>
                          <a:cs typeface="Times New Roman" panose="02020603050405020304" pitchFamily="18" charset="0"/>
                        </a:rPr>
                        <a:t>課程名稱</a:t>
                      </a:r>
                      <a:endParaRPr lang="zh-TW" altLang="en-US" sz="33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開課系所</a:t>
                      </a:r>
                      <a:endParaRPr lang="zh-TW" altLang="en-US" sz="37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學制</a:t>
                      </a:r>
                      <a:r>
                        <a:rPr lang="en-US" altLang="zh-TW"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altLang="en-US" sz="37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學分</a:t>
                      </a:r>
                      <a:endParaRPr lang="zh-TW" altLang="en-US" sz="37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88634350"/>
                  </a:ext>
                </a:extLst>
              </a:tr>
              <a:tr h="667303">
                <a:tc rowSpan="12">
                  <a:txBody>
                    <a:bodyPr/>
                    <a:lstStyle/>
                    <a:p>
                      <a:pPr algn="ctr" fontAlgn="ctr">
                        <a:spcAft>
                          <a:spcPts val="0"/>
                        </a:spcAft>
                      </a:pPr>
                      <a:r>
                        <a:rPr lang="zh-TW" altLang="en-US" sz="37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上學期</a:t>
                      </a:r>
                      <a:endParaRPr lang="zh-TW" altLang="en-US" sz="37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636" marR="9636" marT="9636"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半導體機台基礎</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機電學院</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78777713"/>
                  </a:ext>
                </a:extLst>
              </a:tr>
              <a:tr h="667303">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鍍膜工程</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37186022"/>
                  </a:ext>
                </a:extLst>
              </a:tr>
              <a:tr h="667303">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自動光學檢測</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9213710"/>
                  </a:ext>
                </a:extLst>
              </a:tr>
              <a:tr h="667303">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光電半導體元件技術及應用</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26843835"/>
                  </a:ext>
                </a:extLst>
              </a:tr>
              <a:tr h="667303">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人工智能機器學習</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16626718"/>
                  </a:ext>
                </a:extLst>
              </a:tr>
              <a:tr h="667303">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積體電路製程先進技術與設備</a:t>
                      </a:r>
                      <a:endParaRPr lang="zh-TW" altLang="en-US" sz="25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54166185"/>
                  </a:ext>
                </a:extLst>
              </a:tr>
              <a:tr h="667303">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電子顯微鏡</a:t>
                      </a:r>
                      <a:endParaRPr lang="zh-TW" altLang="en-US" sz="25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665489"/>
                  </a:ext>
                </a:extLst>
              </a:tr>
              <a:tr h="667303">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en-US" altLang="zh-TW" sz="25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射線繞射學</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材料所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286666"/>
                  </a:ext>
                </a:extLst>
              </a:tr>
              <a:tr h="667303">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介電材料</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材料所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7078601"/>
                  </a:ext>
                </a:extLst>
              </a:tr>
              <a:tr h="667303">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固態物理</a:t>
                      </a:r>
                      <a:endParaRPr lang="zh-TW" altLang="en-US" sz="25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材料所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20426163"/>
                  </a:ext>
                </a:extLst>
              </a:tr>
              <a:tr h="667303">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積體電路製程特論</a:t>
                      </a:r>
                      <a:endParaRPr lang="zh-TW" altLang="en-US" sz="2500" b="1" i="0" u="none" strike="noStrike"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材料所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5606260"/>
                  </a:ext>
                </a:extLst>
              </a:tr>
              <a:tr h="667303">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5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自動化系統導論</a:t>
                      </a:r>
                      <a:endParaRPr lang="zh-TW" altLang="en-US" sz="25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自動化所</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870" marR="9870" marT="987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5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870" marR="9870" marT="9870"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79840045"/>
                  </a:ext>
                </a:extLst>
              </a:tr>
            </a:tbl>
          </a:graphicData>
        </a:graphic>
      </p:graphicFrame>
      <p:grpSp>
        <p:nvGrpSpPr>
          <p:cNvPr id="21" name="组合 3">
            <a:extLst>
              <a:ext uri="{FF2B5EF4-FFF2-40B4-BE49-F238E27FC236}">
                <a16:creationId xmlns:a16="http://schemas.microsoft.com/office/drawing/2014/main" id="{15AB6CAA-037C-4E2B-95A6-682190C2688E}"/>
              </a:ext>
            </a:extLst>
          </p:cNvPr>
          <p:cNvGrpSpPr>
            <a:grpSpLocks/>
          </p:cNvGrpSpPr>
          <p:nvPr/>
        </p:nvGrpSpPr>
        <p:grpSpPr bwMode="auto">
          <a:xfrm>
            <a:off x="-502919" y="1061702"/>
            <a:ext cx="18821400" cy="235676"/>
            <a:chOff x="0" y="0"/>
            <a:chExt cx="8898336" cy="244833"/>
          </a:xfrm>
        </p:grpSpPr>
        <p:sp>
          <p:nvSpPr>
            <p:cNvPr id="22" name="矩形 4">
              <a:extLst>
                <a:ext uri="{FF2B5EF4-FFF2-40B4-BE49-F238E27FC236}">
                  <a16:creationId xmlns:a16="http://schemas.microsoft.com/office/drawing/2014/main" id="{7C589D7C-3DE1-4233-B202-43941C45BD3B}"/>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矩形 6">
              <a:extLst>
                <a:ext uri="{FF2B5EF4-FFF2-40B4-BE49-F238E27FC236}">
                  <a16:creationId xmlns:a16="http://schemas.microsoft.com/office/drawing/2014/main" id="{C1C236B6-B3CF-4B8F-B95A-A79EC8D037AF}"/>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3" name="矩形 7">
              <a:extLst>
                <a:ext uri="{FF2B5EF4-FFF2-40B4-BE49-F238E27FC236}">
                  <a16:creationId xmlns:a16="http://schemas.microsoft.com/office/drawing/2014/main" id="{6FDEED85-0F84-43D9-91C9-500AB529AD2A}"/>
                </a:ext>
              </a:extLst>
            </p:cNvPr>
            <p:cNvSpPr>
              <a:spLocks noChangeArrowheads="1"/>
            </p:cNvSpPr>
            <p:nvPr/>
          </p:nvSpPr>
          <p:spPr bwMode="auto">
            <a:xfrm>
              <a:off x="6673752" y="0"/>
              <a:ext cx="2224584" cy="24483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3" name="矩形 5">
              <a:extLst>
                <a:ext uri="{FF2B5EF4-FFF2-40B4-BE49-F238E27FC236}">
                  <a16:creationId xmlns:a16="http://schemas.microsoft.com/office/drawing/2014/main" id="{3878F00E-7657-4D1A-9CED-20AF49BEAF91}"/>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pic>
        <p:nvPicPr>
          <p:cNvPr id="44" name="图片 21">
            <a:extLst>
              <a:ext uri="{FF2B5EF4-FFF2-40B4-BE49-F238E27FC236}">
                <a16:creationId xmlns:a16="http://schemas.microsoft.com/office/drawing/2014/main" id="{34CD4EF4-3F4A-431B-A503-4E817D9EFD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275"/>
            <a:ext cx="4514688" cy="254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Google Shape;160;p3">
            <a:extLst>
              <a:ext uri="{FF2B5EF4-FFF2-40B4-BE49-F238E27FC236}">
                <a16:creationId xmlns:a16="http://schemas.microsoft.com/office/drawing/2014/main" id="{CE74BF2B-E46A-4C05-9A68-51284156615C}"/>
              </a:ext>
            </a:extLst>
          </p:cNvPr>
          <p:cNvSpPr txBox="1"/>
          <p:nvPr/>
        </p:nvSpPr>
        <p:spPr>
          <a:xfrm>
            <a:off x="6747186" y="2891"/>
            <a:ext cx="5479094" cy="1128016"/>
          </a:xfrm>
          <a:prstGeom prst="rect">
            <a:avLst/>
          </a:prstGeom>
          <a:noFill/>
          <a:ln>
            <a:noFill/>
          </a:ln>
        </p:spPr>
        <p:txBody>
          <a:bodyPr spcFirstLastPara="1" wrap="square" lIns="0" tIns="0" rIns="0" bIns="0" anchor="t" anchorCtr="0">
            <a:spAutoFit/>
          </a:bodyPr>
          <a:lstStyle/>
          <a:p>
            <a:pPr algn="ctr">
              <a:lnSpc>
                <a:spcPts val="9240"/>
              </a:lnSpc>
            </a:pPr>
            <a:r>
              <a:rPr lang="en-US" altLang="zh-TW" sz="7200" b="1"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專班課程</a:t>
            </a:r>
            <a:endParaRPr lang="en-US" altLang="zh-TW" sz="7200" b="1"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p:txBody>
      </p:sp>
      <p:grpSp>
        <p:nvGrpSpPr>
          <p:cNvPr id="46" name="组合 3">
            <a:extLst>
              <a:ext uri="{FF2B5EF4-FFF2-40B4-BE49-F238E27FC236}">
                <a16:creationId xmlns:a16="http://schemas.microsoft.com/office/drawing/2014/main" id="{06F888E5-2BAD-4DAA-AD81-9FF93E223D1E}"/>
              </a:ext>
            </a:extLst>
          </p:cNvPr>
          <p:cNvGrpSpPr>
            <a:grpSpLocks/>
          </p:cNvGrpSpPr>
          <p:nvPr/>
        </p:nvGrpSpPr>
        <p:grpSpPr bwMode="auto">
          <a:xfrm>
            <a:off x="-533400" y="10169162"/>
            <a:ext cx="18821394" cy="239116"/>
            <a:chOff x="0" y="0"/>
            <a:chExt cx="8898333" cy="248407"/>
          </a:xfrm>
        </p:grpSpPr>
        <p:sp>
          <p:nvSpPr>
            <p:cNvPr id="47" name="矩形 4">
              <a:extLst>
                <a:ext uri="{FF2B5EF4-FFF2-40B4-BE49-F238E27FC236}">
                  <a16:creationId xmlns:a16="http://schemas.microsoft.com/office/drawing/2014/main" id="{36D15A8D-A8E9-4A1D-9FD4-428507864C6C}"/>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8" name="矩形 6">
              <a:extLst>
                <a:ext uri="{FF2B5EF4-FFF2-40B4-BE49-F238E27FC236}">
                  <a16:creationId xmlns:a16="http://schemas.microsoft.com/office/drawing/2014/main" id="{CD242A33-7344-457F-80CA-5867F4CEC63C}"/>
                </a:ext>
              </a:extLst>
            </p:cNvPr>
            <p:cNvSpPr>
              <a:spLocks noChangeArrowheads="1"/>
            </p:cNvSpPr>
            <p:nvPr/>
          </p:nvSpPr>
          <p:spPr bwMode="auto">
            <a:xfrm>
              <a:off x="4449168" y="0"/>
              <a:ext cx="2238995" cy="17671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 name="矩形 7">
              <a:extLst>
                <a:ext uri="{FF2B5EF4-FFF2-40B4-BE49-F238E27FC236}">
                  <a16:creationId xmlns:a16="http://schemas.microsoft.com/office/drawing/2014/main" id="{01FD3C42-7F8A-4644-86C4-22486FD3F970}"/>
                </a:ext>
              </a:extLst>
            </p:cNvPr>
            <p:cNvSpPr>
              <a:spLocks noChangeArrowheads="1"/>
            </p:cNvSpPr>
            <p:nvPr/>
          </p:nvSpPr>
          <p:spPr bwMode="auto">
            <a:xfrm>
              <a:off x="6688162" y="3574"/>
              <a:ext cx="2210171" cy="24483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sp>
          <p:nvSpPr>
            <p:cNvPr id="50" name="矩形 5">
              <a:extLst>
                <a:ext uri="{FF2B5EF4-FFF2-40B4-BE49-F238E27FC236}">
                  <a16:creationId xmlns:a16="http://schemas.microsoft.com/office/drawing/2014/main" id="{E53CDD7D-5EA6-45B0-B0D9-54D7B84E3BDE}"/>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sp>
        <p:nvSpPr>
          <p:cNvPr id="55" name="Freeform 23">
            <a:extLst>
              <a:ext uri="{FF2B5EF4-FFF2-40B4-BE49-F238E27FC236}">
                <a16:creationId xmlns:a16="http://schemas.microsoft.com/office/drawing/2014/main" id="{ECB83E35-38C2-4F7F-97AE-95D677200740}"/>
              </a:ext>
            </a:extLst>
          </p:cNvPr>
          <p:cNvSpPr/>
          <p:nvPr/>
        </p:nvSpPr>
        <p:spPr>
          <a:xfrm>
            <a:off x="3742986" y="5038295"/>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56" name="Freeform 23">
            <a:extLst>
              <a:ext uri="{FF2B5EF4-FFF2-40B4-BE49-F238E27FC236}">
                <a16:creationId xmlns:a16="http://schemas.microsoft.com/office/drawing/2014/main" id="{19DF1FA5-D61A-4307-8F16-0994DBA46CB9}"/>
              </a:ext>
            </a:extLst>
          </p:cNvPr>
          <p:cNvSpPr/>
          <p:nvPr/>
        </p:nvSpPr>
        <p:spPr>
          <a:xfrm>
            <a:off x="3742986" y="5692126"/>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57" name="TextBox 32">
            <a:extLst>
              <a:ext uri="{FF2B5EF4-FFF2-40B4-BE49-F238E27FC236}">
                <a16:creationId xmlns:a16="http://schemas.microsoft.com/office/drawing/2014/main" id="{BCE7CE24-F04D-4AA4-AE70-A52A7A5A4BBB}"/>
              </a:ext>
            </a:extLst>
          </p:cNvPr>
          <p:cNvSpPr txBox="1"/>
          <p:nvPr/>
        </p:nvSpPr>
        <p:spPr>
          <a:xfrm>
            <a:off x="14074482" y="5636895"/>
            <a:ext cx="377914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智慧生產工程師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grpSp>
        <p:nvGrpSpPr>
          <p:cNvPr id="59" name="群組 58">
            <a:extLst>
              <a:ext uri="{FF2B5EF4-FFF2-40B4-BE49-F238E27FC236}">
                <a16:creationId xmlns:a16="http://schemas.microsoft.com/office/drawing/2014/main" id="{F94C55C7-12E8-43A7-987F-6968215E0178}"/>
              </a:ext>
            </a:extLst>
          </p:cNvPr>
          <p:cNvGrpSpPr/>
          <p:nvPr/>
        </p:nvGrpSpPr>
        <p:grpSpPr>
          <a:xfrm>
            <a:off x="15613361" y="316750"/>
            <a:ext cx="2490471" cy="340606"/>
            <a:chOff x="15613361" y="316750"/>
            <a:chExt cx="2490471" cy="340606"/>
          </a:xfrm>
        </p:grpSpPr>
        <p:grpSp>
          <p:nvGrpSpPr>
            <p:cNvPr id="60" name="Group 28">
              <a:extLst>
                <a:ext uri="{FF2B5EF4-FFF2-40B4-BE49-F238E27FC236}">
                  <a16:creationId xmlns:a16="http://schemas.microsoft.com/office/drawing/2014/main" id="{D42D8D0F-77C4-4734-91B5-9B08C42D77A8}"/>
                </a:ext>
              </a:extLst>
            </p:cNvPr>
            <p:cNvGrpSpPr/>
            <p:nvPr/>
          </p:nvGrpSpPr>
          <p:grpSpPr>
            <a:xfrm>
              <a:off x="15613361" y="316750"/>
              <a:ext cx="2490471" cy="340606"/>
              <a:chOff x="0" y="28656"/>
              <a:chExt cx="4121659" cy="454141"/>
            </a:xfrm>
          </p:grpSpPr>
          <p:sp>
            <p:nvSpPr>
              <p:cNvPr id="62" name="TextBox 29">
                <a:extLst>
                  <a:ext uri="{FF2B5EF4-FFF2-40B4-BE49-F238E27FC236}">
                    <a16:creationId xmlns:a16="http://schemas.microsoft.com/office/drawing/2014/main" id="{22FA02CA-FC0B-4FFC-AE5A-1BEFD54AE902}"/>
                  </a:ext>
                </a:extLst>
              </p:cNvPr>
              <p:cNvSpPr txBox="1"/>
              <p:nvPr/>
            </p:nvSpPr>
            <p:spPr>
              <a:xfrm>
                <a:off x="0" y="28656"/>
                <a:ext cx="4121659" cy="454141"/>
              </a:xfrm>
              <a:prstGeom prst="rect">
                <a:avLst/>
              </a:prstGeom>
            </p:spPr>
            <p:txBody>
              <a:bodyPr wrap="square" lIns="0" tIns="0" rIns="0" bIns="0" rtlCol="0" anchor="t">
                <a:spAutoFit/>
              </a:bodyPr>
              <a:lstStyle/>
              <a:p>
                <a:pPr marL="0" lvl="0" indent="0" algn="ctr">
                  <a:lnSpc>
                    <a:spcPts val="2939"/>
                  </a:lnSpc>
                  <a:spcBef>
                    <a:spcPct val="0"/>
                  </a:spcBef>
                </a:pPr>
                <a:r>
                  <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　：</a:t>
                </a:r>
                <a:r>
                  <a:rPr lang="zh-TW" alt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對應</a:t>
                </a:r>
                <a:r>
                  <a:rPr lang="en-US" sz="2099" dirty="0" err="1">
                    <a:solidFill>
                      <a:srgbClr val="2D83BB"/>
                    </a:solidFill>
                    <a:latin typeface="標楷體" panose="03000509000000000000" pitchFamily="65" charset="-120"/>
                    <a:ea typeface="標楷體" panose="03000509000000000000" pitchFamily="65" charset="-120"/>
                    <a:cs typeface="Arial" panose="020B0604020202020204" pitchFamily="34" charset="0"/>
                  </a:rPr>
                  <a:t>證照考試</a:t>
                </a:r>
                <a:endPar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endParaRPr>
              </a:p>
            </p:txBody>
          </p:sp>
          <p:sp>
            <p:nvSpPr>
              <p:cNvPr id="63" name="TextBox 32">
                <a:extLst>
                  <a:ext uri="{FF2B5EF4-FFF2-40B4-BE49-F238E27FC236}">
                    <a16:creationId xmlns:a16="http://schemas.microsoft.com/office/drawing/2014/main" id="{470EA0BA-EC26-41BB-9003-E3AEBEB5D1E9}"/>
                  </a:ext>
                </a:extLst>
              </p:cNvPr>
              <p:cNvSpPr txBox="1"/>
              <p:nvPr/>
            </p:nvSpPr>
            <p:spPr>
              <a:xfrm>
                <a:off x="465173" y="176398"/>
                <a:ext cx="219519" cy="199919"/>
              </a:xfrm>
              <a:prstGeom prst="rect">
                <a:avLst/>
              </a:prstGeom>
            </p:spPr>
            <p:txBody>
              <a:bodyPr lIns="50800" tIns="50800" rIns="50800" bIns="50800" rtlCol="0" anchor="ctr"/>
              <a:lstStyle/>
              <a:p>
                <a:pPr algn="ctr">
                  <a:lnSpc>
                    <a:spcPts val="1869"/>
                  </a:lnSpc>
                </a:pPr>
                <a:endParaRPr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61" name="Freeform 23">
              <a:extLst>
                <a:ext uri="{FF2B5EF4-FFF2-40B4-BE49-F238E27FC236}">
                  <a16:creationId xmlns:a16="http://schemas.microsoft.com/office/drawing/2014/main" id="{EC6EECC1-1676-44EF-B24B-060691A016FB}"/>
                </a:ext>
              </a:extLst>
            </p:cNvPr>
            <p:cNvSpPr/>
            <p:nvPr/>
          </p:nvSpPr>
          <p:spPr>
            <a:xfrm>
              <a:off x="15757714" y="333079"/>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grpSp>
      <p:sp>
        <p:nvSpPr>
          <p:cNvPr id="64" name="TextBox 32">
            <a:extLst>
              <a:ext uri="{FF2B5EF4-FFF2-40B4-BE49-F238E27FC236}">
                <a16:creationId xmlns:a16="http://schemas.microsoft.com/office/drawing/2014/main" id="{7A9D6E86-2F7E-4B7D-BA45-20A4CD438992}"/>
              </a:ext>
            </a:extLst>
          </p:cNvPr>
          <p:cNvSpPr txBox="1"/>
          <p:nvPr/>
        </p:nvSpPr>
        <p:spPr>
          <a:xfrm>
            <a:off x="13822486" y="4917013"/>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機器學習工程師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25" name="Freeform 23">
            <a:extLst>
              <a:ext uri="{FF2B5EF4-FFF2-40B4-BE49-F238E27FC236}">
                <a16:creationId xmlns:a16="http://schemas.microsoft.com/office/drawing/2014/main" id="{E36229E0-DD85-4977-AA15-CCB8C3D95FC9}"/>
              </a:ext>
            </a:extLst>
          </p:cNvPr>
          <p:cNvSpPr/>
          <p:nvPr/>
        </p:nvSpPr>
        <p:spPr>
          <a:xfrm>
            <a:off x="3742986" y="2329537"/>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26" name="Freeform 23">
            <a:extLst>
              <a:ext uri="{FF2B5EF4-FFF2-40B4-BE49-F238E27FC236}">
                <a16:creationId xmlns:a16="http://schemas.microsoft.com/office/drawing/2014/main" id="{190FA5CA-126E-4C54-BD8B-681E08B8DCEF}"/>
              </a:ext>
            </a:extLst>
          </p:cNvPr>
          <p:cNvSpPr/>
          <p:nvPr/>
        </p:nvSpPr>
        <p:spPr>
          <a:xfrm>
            <a:off x="3742986" y="9706619"/>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27" name="TextBox 32">
            <a:extLst>
              <a:ext uri="{FF2B5EF4-FFF2-40B4-BE49-F238E27FC236}">
                <a16:creationId xmlns:a16="http://schemas.microsoft.com/office/drawing/2014/main" id="{50E2EE33-517B-46DC-8343-B39D3F8D9057}"/>
              </a:ext>
            </a:extLst>
          </p:cNvPr>
          <p:cNvSpPr txBox="1"/>
          <p:nvPr/>
        </p:nvSpPr>
        <p:spPr>
          <a:xfrm>
            <a:off x="14296405" y="2305487"/>
            <a:ext cx="4091566" cy="410177"/>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28" name="TextBox 32">
            <a:extLst>
              <a:ext uri="{FF2B5EF4-FFF2-40B4-BE49-F238E27FC236}">
                <a16:creationId xmlns:a16="http://schemas.microsoft.com/office/drawing/2014/main" id="{663F6D3B-39F6-4768-B3CA-FFAEEC093B13}"/>
              </a:ext>
            </a:extLst>
          </p:cNvPr>
          <p:cNvSpPr txBox="1"/>
          <p:nvPr/>
        </p:nvSpPr>
        <p:spPr>
          <a:xfrm>
            <a:off x="14304751" y="9651227"/>
            <a:ext cx="4091566" cy="413255"/>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30" name="流程圖: 換頁接點 29">
            <a:extLst>
              <a:ext uri="{FF2B5EF4-FFF2-40B4-BE49-F238E27FC236}">
                <a16:creationId xmlns:a16="http://schemas.microsoft.com/office/drawing/2014/main" id="{73D8B514-68FA-4F45-9377-F207A84AC18A}"/>
              </a:ext>
            </a:extLst>
          </p:cNvPr>
          <p:cNvSpPr/>
          <p:nvPr/>
        </p:nvSpPr>
        <p:spPr>
          <a:xfrm>
            <a:off x="594668" y="4376134"/>
            <a:ext cx="1349392" cy="2631985"/>
          </a:xfrm>
          <a:prstGeom prst="flowChartOffpageConnector">
            <a:avLst/>
          </a:prstGeom>
          <a:solidFill>
            <a:srgbClr val="EEECE1"/>
          </a:solidFill>
          <a:ln w="57150">
            <a:solidFill>
              <a:srgbClr val="437D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4400" b="1" dirty="0">
                <a:solidFill>
                  <a:schemeClr val="tx1"/>
                </a:solidFill>
                <a:latin typeface="標楷體" panose="03000509000000000000" pitchFamily="65" charset="-120"/>
                <a:ea typeface="標楷體" panose="03000509000000000000" pitchFamily="65" charset="-120"/>
              </a:rPr>
              <a:t>碩士班</a:t>
            </a:r>
          </a:p>
        </p:txBody>
      </p:sp>
    </p:spTree>
    <p:extLst>
      <p:ext uri="{BB962C8B-B14F-4D97-AF65-F5344CB8AC3E}">
        <p14:creationId xmlns:p14="http://schemas.microsoft.com/office/powerpoint/2010/main" val="420727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3">
            <a:extLst>
              <a:ext uri="{FF2B5EF4-FFF2-40B4-BE49-F238E27FC236}">
                <a16:creationId xmlns:a16="http://schemas.microsoft.com/office/drawing/2014/main" id="{5953C95F-0D4F-4222-A4F4-012451DD0A43}"/>
              </a:ext>
            </a:extLst>
          </p:cNvPr>
          <p:cNvGrpSpPr>
            <a:grpSpLocks/>
          </p:cNvGrpSpPr>
          <p:nvPr/>
        </p:nvGrpSpPr>
        <p:grpSpPr bwMode="auto">
          <a:xfrm>
            <a:off x="-502919" y="1061702"/>
            <a:ext cx="18821400" cy="235676"/>
            <a:chOff x="0" y="0"/>
            <a:chExt cx="8898336" cy="244833"/>
          </a:xfrm>
        </p:grpSpPr>
        <p:sp>
          <p:nvSpPr>
            <p:cNvPr id="44" name="矩形 4">
              <a:extLst>
                <a:ext uri="{FF2B5EF4-FFF2-40B4-BE49-F238E27FC236}">
                  <a16:creationId xmlns:a16="http://schemas.microsoft.com/office/drawing/2014/main" id="{238CC863-9D1E-482A-B290-4491AE062036}"/>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5" name="矩形 6">
              <a:extLst>
                <a:ext uri="{FF2B5EF4-FFF2-40B4-BE49-F238E27FC236}">
                  <a16:creationId xmlns:a16="http://schemas.microsoft.com/office/drawing/2014/main" id="{04FF64BF-F585-4489-9A67-7EB7CEE8A2E4}"/>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6" name="矩形 7">
              <a:extLst>
                <a:ext uri="{FF2B5EF4-FFF2-40B4-BE49-F238E27FC236}">
                  <a16:creationId xmlns:a16="http://schemas.microsoft.com/office/drawing/2014/main" id="{7F650CD6-41A3-43AB-800D-D37794012984}"/>
                </a:ext>
              </a:extLst>
            </p:cNvPr>
            <p:cNvSpPr>
              <a:spLocks noChangeArrowheads="1"/>
            </p:cNvSpPr>
            <p:nvPr/>
          </p:nvSpPr>
          <p:spPr bwMode="auto">
            <a:xfrm>
              <a:off x="6673752" y="0"/>
              <a:ext cx="2224584" cy="244833"/>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 name="矩形 5">
              <a:extLst>
                <a:ext uri="{FF2B5EF4-FFF2-40B4-BE49-F238E27FC236}">
                  <a16:creationId xmlns:a16="http://schemas.microsoft.com/office/drawing/2014/main" id="{4D550DD7-81E5-4186-9208-971A3C98512A}"/>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pic>
        <p:nvPicPr>
          <p:cNvPr id="48" name="图片 21">
            <a:extLst>
              <a:ext uri="{FF2B5EF4-FFF2-40B4-BE49-F238E27FC236}">
                <a16:creationId xmlns:a16="http://schemas.microsoft.com/office/drawing/2014/main" id="{D9D3D0E7-EE18-4F15-A959-9B6925FBFD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275"/>
            <a:ext cx="4514688" cy="2542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Google Shape;160;p3">
            <a:extLst>
              <a:ext uri="{FF2B5EF4-FFF2-40B4-BE49-F238E27FC236}">
                <a16:creationId xmlns:a16="http://schemas.microsoft.com/office/drawing/2014/main" id="{2075B1D7-9E97-4473-AF98-1A732DC1F7D4}"/>
              </a:ext>
            </a:extLst>
          </p:cNvPr>
          <p:cNvSpPr txBox="1"/>
          <p:nvPr/>
        </p:nvSpPr>
        <p:spPr>
          <a:xfrm>
            <a:off x="6747186" y="2891"/>
            <a:ext cx="5479094" cy="1128016"/>
          </a:xfrm>
          <a:prstGeom prst="rect">
            <a:avLst/>
          </a:prstGeom>
          <a:noFill/>
          <a:ln>
            <a:noFill/>
          </a:ln>
        </p:spPr>
        <p:txBody>
          <a:bodyPr spcFirstLastPara="1" wrap="square" lIns="0" tIns="0" rIns="0" bIns="0" anchor="t" anchorCtr="0">
            <a:spAutoFit/>
          </a:bodyPr>
          <a:lstStyle/>
          <a:p>
            <a:pPr algn="ctr">
              <a:lnSpc>
                <a:spcPts val="9240"/>
              </a:lnSpc>
            </a:pPr>
            <a:r>
              <a:rPr lang="en-US" altLang="zh-TW" sz="7200" b="1"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專班課程</a:t>
            </a:r>
            <a:endParaRPr lang="en-US" altLang="zh-TW" sz="7200" b="1"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p:txBody>
      </p:sp>
      <p:grpSp>
        <p:nvGrpSpPr>
          <p:cNvPr id="50" name="组合 3">
            <a:extLst>
              <a:ext uri="{FF2B5EF4-FFF2-40B4-BE49-F238E27FC236}">
                <a16:creationId xmlns:a16="http://schemas.microsoft.com/office/drawing/2014/main" id="{28222287-BAF2-41D6-AC4D-F45E1508F9B1}"/>
              </a:ext>
            </a:extLst>
          </p:cNvPr>
          <p:cNvGrpSpPr>
            <a:grpSpLocks/>
          </p:cNvGrpSpPr>
          <p:nvPr/>
        </p:nvGrpSpPr>
        <p:grpSpPr bwMode="auto">
          <a:xfrm>
            <a:off x="-517634" y="10169162"/>
            <a:ext cx="18821400" cy="235676"/>
            <a:chOff x="0" y="0"/>
            <a:chExt cx="8898336" cy="244833"/>
          </a:xfrm>
        </p:grpSpPr>
        <p:sp>
          <p:nvSpPr>
            <p:cNvPr id="51" name="矩形 4">
              <a:extLst>
                <a:ext uri="{FF2B5EF4-FFF2-40B4-BE49-F238E27FC236}">
                  <a16:creationId xmlns:a16="http://schemas.microsoft.com/office/drawing/2014/main" id="{67B4FD19-D4C3-41C6-A3F0-22B4A243B668}"/>
                </a:ext>
              </a:extLst>
            </p:cNvPr>
            <p:cNvSpPr>
              <a:spLocks noChangeArrowheads="1"/>
            </p:cNvSpPr>
            <p:nvPr/>
          </p:nvSpPr>
          <p:spPr bwMode="auto">
            <a:xfrm>
              <a:off x="0" y="0"/>
              <a:ext cx="2224584" cy="23818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2" name="矩形 6">
              <a:extLst>
                <a:ext uri="{FF2B5EF4-FFF2-40B4-BE49-F238E27FC236}">
                  <a16:creationId xmlns:a16="http://schemas.microsoft.com/office/drawing/2014/main" id="{432663F3-B2E0-4A0F-920E-D77D37F4A23D}"/>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 name="矩形 7">
              <a:extLst>
                <a:ext uri="{FF2B5EF4-FFF2-40B4-BE49-F238E27FC236}">
                  <a16:creationId xmlns:a16="http://schemas.microsoft.com/office/drawing/2014/main" id="{DDC09EFF-FB43-4D41-96AB-A4F3D0186B83}"/>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 name="矩形 5">
              <a:extLst>
                <a:ext uri="{FF2B5EF4-FFF2-40B4-BE49-F238E27FC236}">
                  <a16:creationId xmlns:a16="http://schemas.microsoft.com/office/drawing/2014/main" id="{970DF13C-3CB3-498F-ACDF-89D09ECC4971}"/>
                </a:ext>
              </a:extLst>
            </p:cNvPr>
            <p:cNvSpPr>
              <a:spLocks noChangeArrowheads="1"/>
            </p:cNvSpPr>
            <p:nvPr/>
          </p:nvSpPr>
          <p:spPr bwMode="auto">
            <a:xfrm>
              <a:off x="2224584" y="0"/>
              <a:ext cx="2297836" cy="23818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graphicFrame>
        <p:nvGraphicFramePr>
          <p:cNvPr id="36" name="表格 35">
            <a:extLst>
              <a:ext uri="{FF2B5EF4-FFF2-40B4-BE49-F238E27FC236}">
                <a16:creationId xmlns:a16="http://schemas.microsoft.com/office/drawing/2014/main" id="{5411CB8E-7048-4AC7-8A30-1DA93AA8D5F8}"/>
              </a:ext>
            </a:extLst>
          </p:cNvPr>
          <p:cNvGraphicFramePr>
            <a:graphicFrameLocks noGrp="1"/>
          </p:cNvGraphicFramePr>
          <p:nvPr>
            <p:extLst>
              <p:ext uri="{D42A27DB-BD31-4B8C-83A1-F6EECF244321}">
                <p14:modId xmlns:p14="http://schemas.microsoft.com/office/powerpoint/2010/main" val="508309650"/>
              </p:ext>
            </p:extLst>
          </p:nvPr>
        </p:nvGraphicFramePr>
        <p:xfrm>
          <a:off x="2242711" y="1304739"/>
          <a:ext cx="11752257" cy="8873023"/>
        </p:xfrm>
        <a:graphic>
          <a:graphicData uri="http://schemas.openxmlformats.org/drawingml/2006/table">
            <a:tbl>
              <a:tblPr>
                <a:tableStyleId>{5C22544A-7EE6-4342-B048-85BDC9FD1C3A}</a:tableStyleId>
              </a:tblPr>
              <a:tblGrid>
                <a:gridCol w="1208097">
                  <a:extLst>
                    <a:ext uri="{9D8B030D-6E8A-4147-A177-3AD203B41FA5}">
                      <a16:colId xmlns:a16="http://schemas.microsoft.com/office/drawing/2014/main" val="2731917838"/>
                    </a:ext>
                  </a:extLst>
                </a:gridCol>
                <a:gridCol w="5328403">
                  <a:extLst>
                    <a:ext uri="{9D8B030D-6E8A-4147-A177-3AD203B41FA5}">
                      <a16:colId xmlns:a16="http://schemas.microsoft.com/office/drawing/2014/main" val="3672991728"/>
                    </a:ext>
                  </a:extLst>
                </a:gridCol>
                <a:gridCol w="1950720">
                  <a:extLst>
                    <a:ext uri="{9D8B030D-6E8A-4147-A177-3AD203B41FA5}">
                      <a16:colId xmlns:a16="http://schemas.microsoft.com/office/drawing/2014/main" val="203050450"/>
                    </a:ext>
                  </a:extLst>
                </a:gridCol>
                <a:gridCol w="2129921">
                  <a:extLst>
                    <a:ext uri="{9D8B030D-6E8A-4147-A177-3AD203B41FA5}">
                      <a16:colId xmlns:a16="http://schemas.microsoft.com/office/drawing/2014/main" val="1301245004"/>
                    </a:ext>
                  </a:extLst>
                </a:gridCol>
                <a:gridCol w="1135116">
                  <a:extLst>
                    <a:ext uri="{9D8B030D-6E8A-4147-A177-3AD203B41FA5}">
                      <a16:colId xmlns:a16="http://schemas.microsoft.com/office/drawing/2014/main" val="2462119358"/>
                    </a:ext>
                  </a:extLst>
                </a:gridCol>
              </a:tblGrid>
              <a:tr h="929548">
                <a:tc>
                  <a:txBody>
                    <a:bodyPr/>
                    <a:lstStyle/>
                    <a:p>
                      <a:pPr algn="ctr" fontAlgn="ctr"/>
                      <a:r>
                        <a:rPr lang="en-US" altLang="zh-TW" sz="28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113</a:t>
                      </a:r>
                      <a:endParaRPr lang="en-US" altLang="zh-TW"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zh-TW" altLang="en-US" sz="3200" b="1" u="none" strike="noStrike" dirty="0">
                          <a:effectLst/>
                          <a:latin typeface="標楷體" panose="03000509000000000000" pitchFamily="65" charset="-120"/>
                          <a:ea typeface="標楷體" panose="03000509000000000000" pitchFamily="65" charset="-120"/>
                          <a:cs typeface="Times New Roman" panose="02020603050405020304" pitchFamily="18" charset="0"/>
                        </a:rPr>
                        <a:t>課程名稱</a:t>
                      </a:r>
                      <a:endParaRPr lang="zh-TW" altLang="en-US" sz="32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開課系所</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學制</a:t>
                      </a:r>
                      <a:r>
                        <a:rPr lang="en-US" altLang="zh-TW"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學期</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32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學分</a:t>
                      </a:r>
                      <a:endParaRPr lang="zh-TW" altLang="en-US" sz="32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488634350"/>
                  </a:ext>
                </a:extLst>
              </a:tr>
              <a:tr h="480384">
                <a:tc rowSpan="16">
                  <a:txBody>
                    <a:bodyPr/>
                    <a:lstStyle/>
                    <a:p>
                      <a:pPr algn="ctr" fontAlgn="ctr">
                        <a:spcAft>
                          <a:spcPts val="0"/>
                        </a:spcAft>
                      </a:pPr>
                      <a:r>
                        <a:rPr lang="zh-TW" altLang="en-US" sz="36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下學期</a:t>
                      </a:r>
                      <a:endParaRPr lang="zh-TW" altLang="en-US" sz="36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控制系統</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178777713"/>
                  </a:ext>
                </a:extLst>
              </a:tr>
              <a:tr h="480384">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機械視覺</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37186022"/>
                  </a:ext>
                </a:extLst>
              </a:tr>
              <a:tr h="480384">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精密機械</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9213710"/>
                  </a:ext>
                </a:extLst>
              </a:tr>
              <a:tr h="480384">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人工智慧</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226843835"/>
                  </a:ext>
                </a:extLst>
              </a:tr>
              <a:tr h="480384">
                <a:tc vMerge="1">
                  <a:txBody>
                    <a:bodyPr/>
                    <a:lstStyle/>
                    <a:p>
                      <a:pPr algn="ctr" fontAlgn="ctr">
                        <a:spcAft>
                          <a:spcPts val="0"/>
                        </a:spcAft>
                      </a:pP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機器人學</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616626718"/>
                  </a:ext>
                </a:extLst>
              </a:tr>
              <a:tr h="480384">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現代控制理論</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854166185"/>
                  </a:ext>
                </a:extLst>
              </a:tr>
              <a:tr h="480384">
                <a:tc vMerge="1">
                  <a:txBody>
                    <a:bodyPr/>
                    <a:lstStyle/>
                    <a:p>
                      <a:pPr algn="ctr" fontAlgn="ctr">
                        <a:spcAft>
                          <a:spcPts val="0"/>
                        </a:spcAft>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雷射原理與應用</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4665489"/>
                  </a:ext>
                </a:extLst>
              </a:tr>
              <a:tr h="4803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半導體尖端設備與關鍵元件</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79286666"/>
                  </a:ext>
                </a:extLst>
              </a:tr>
              <a:tr h="480384">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雷射加工技術</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287078601"/>
                  </a:ext>
                </a:extLst>
              </a:tr>
              <a:tr h="737715">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企業實務講座</a:t>
                      </a:r>
                      <a:r>
                        <a:rPr lang="en-US" altLang="zh-TW"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半導體製程與設備</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機電所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20426163"/>
                  </a:ext>
                </a:extLst>
              </a:tr>
              <a:tr h="480384">
                <a:tc vMerge="1">
                  <a:txBody>
                    <a:bodyPr/>
                    <a:lstStyle/>
                    <a:p>
                      <a:pPr algn="ctr" fontAlgn="ctr"/>
                      <a:endParaRPr lang="zh-TW" altLang="en-US" sz="28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en-US" altLang="zh-TW"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X</a:t>
                      </a: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光繞射學</a:t>
                      </a:r>
                      <a:endParaRPr lang="zh-TW" altLang="en-US" sz="2400" b="1" i="0" u="none" strike="noStrike" dirty="0">
                        <a:solidFill>
                          <a:srgbClr val="703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製科所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15606260"/>
                  </a:ext>
                </a:extLst>
              </a:tr>
              <a:tr h="4803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2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先進半導體製程</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製科所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679840045"/>
                  </a:ext>
                </a:extLst>
              </a:tr>
              <a:tr h="480384">
                <a:tc vMerge="1">
                  <a:txBody>
                    <a:bodyPr/>
                    <a:lstStyle/>
                    <a:p>
                      <a:endParaRPr lang="zh-TW" altLang="en-US"/>
                    </a:p>
                  </a:txBody>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薄膜技術</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材料所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56144258"/>
                  </a:ext>
                </a:extLst>
              </a:tr>
              <a:tr h="480384">
                <a:tc vMerge="1">
                  <a:txBody>
                    <a:bodyPr/>
                    <a:lstStyle/>
                    <a:p>
                      <a:pPr algn="ctr" fontAlgn="ctr">
                        <a:spcAft>
                          <a:spcPts val="0"/>
                        </a:spcAft>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半導體構裝技術</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ct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化工所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00911650"/>
                  </a:ext>
                </a:extLst>
              </a:tr>
              <a:tr h="480384">
                <a:tc vMerge="1">
                  <a:txBody>
                    <a:bodyPr/>
                    <a:lstStyle/>
                    <a:p>
                      <a:pPr algn="ctr" fontAlgn="ctr">
                        <a:spcAft>
                          <a:spcPts val="0"/>
                        </a:spcAft>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自動化系統設計與實習</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自動化所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69712559"/>
                  </a:ext>
                </a:extLst>
              </a:tr>
              <a:tr h="480384">
                <a:tc vMerge="1">
                  <a:txBody>
                    <a:bodyPr/>
                    <a:lstStyle/>
                    <a:p>
                      <a:pPr algn="ctr" fontAlgn="ctr">
                        <a:spcAft>
                          <a:spcPts val="0"/>
                        </a:spcAft>
                      </a:pPr>
                      <a:endParaRPr lang="zh-TW" altLang="en-US" sz="2800" b="1"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vert="eaVert"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82A8B3"/>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人工智能機器學習</a:t>
                      </a:r>
                      <a:endParaRPr lang="zh-TW" altLang="en-US" sz="2400" b="1" i="0" u="none" strike="noStrike" dirty="0">
                        <a:solidFill>
                          <a:schemeClr val="accent6">
                            <a:lumMod val="75000"/>
                          </a:schemeClr>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自動化所</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碩士</a:t>
                      </a:r>
                    </a:p>
                  </a:txBody>
                  <a:tcPr marL="9397" marR="9397" marT="9397"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zh-TW"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9397" marR="9397" marT="9397" marB="0" anchor="ctr">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92291634"/>
                  </a:ext>
                </a:extLst>
              </a:tr>
            </a:tbl>
          </a:graphicData>
        </a:graphic>
      </p:graphicFrame>
      <p:sp>
        <p:nvSpPr>
          <p:cNvPr id="58" name="Freeform 23">
            <a:extLst>
              <a:ext uri="{FF2B5EF4-FFF2-40B4-BE49-F238E27FC236}">
                <a16:creationId xmlns:a16="http://schemas.microsoft.com/office/drawing/2014/main" id="{5238672F-8995-46ED-B835-5A721325EBFF}"/>
              </a:ext>
            </a:extLst>
          </p:cNvPr>
          <p:cNvSpPr/>
          <p:nvPr/>
        </p:nvSpPr>
        <p:spPr>
          <a:xfrm>
            <a:off x="3532981" y="5707586"/>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59" name="Freeform 23">
            <a:extLst>
              <a:ext uri="{FF2B5EF4-FFF2-40B4-BE49-F238E27FC236}">
                <a16:creationId xmlns:a16="http://schemas.microsoft.com/office/drawing/2014/main" id="{FD0C416A-9B5C-4F9D-A9F0-A37266D8B0E4}"/>
              </a:ext>
            </a:extLst>
          </p:cNvPr>
          <p:cNvSpPr/>
          <p:nvPr/>
        </p:nvSpPr>
        <p:spPr>
          <a:xfrm>
            <a:off x="3545757" y="6189213"/>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60" name="Freeform 23">
            <a:extLst>
              <a:ext uri="{FF2B5EF4-FFF2-40B4-BE49-F238E27FC236}">
                <a16:creationId xmlns:a16="http://schemas.microsoft.com/office/drawing/2014/main" id="{E9778BC1-2A8A-4221-9A81-84245FB1C754}"/>
              </a:ext>
            </a:extLst>
          </p:cNvPr>
          <p:cNvSpPr/>
          <p:nvPr/>
        </p:nvSpPr>
        <p:spPr>
          <a:xfrm>
            <a:off x="3545757" y="8821661"/>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61" name="Freeform 23">
            <a:extLst>
              <a:ext uri="{FF2B5EF4-FFF2-40B4-BE49-F238E27FC236}">
                <a16:creationId xmlns:a16="http://schemas.microsoft.com/office/drawing/2014/main" id="{9AA0486D-B433-48EF-BF58-D7AAF3DA5E84}"/>
              </a:ext>
            </a:extLst>
          </p:cNvPr>
          <p:cNvSpPr/>
          <p:nvPr/>
        </p:nvSpPr>
        <p:spPr>
          <a:xfrm>
            <a:off x="3532981" y="9316644"/>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62" name="Freeform 23">
            <a:extLst>
              <a:ext uri="{FF2B5EF4-FFF2-40B4-BE49-F238E27FC236}">
                <a16:creationId xmlns:a16="http://schemas.microsoft.com/office/drawing/2014/main" id="{1860A16B-3706-4CF4-BAF8-67A7F6BB41A1}"/>
              </a:ext>
            </a:extLst>
          </p:cNvPr>
          <p:cNvSpPr/>
          <p:nvPr/>
        </p:nvSpPr>
        <p:spPr>
          <a:xfrm>
            <a:off x="3545757" y="9806214"/>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63" name="Freeform 23">
            <a:extLst>
              <a:ext uri="{FF2B5EF4-FFF2-40B4-BE49-F238E27FC236}">
                <a16:creationId xmlns:a16="http://schemas.microsoft.com/office/drawing/2014/main" id="{405239DF-10DC-4EEC-9472-0C8490BD0B9F}"/>
              </a:ext>
            </a:extLst>
          </p:cNvPr>
          <p:cNvSpPr/>
          <p:nvPr/>
        </p:nvSpPr>
        <p:spPr>
          <a:xfrm>
            <a:off x="3531009" y="6751342"/>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65" name="TextBox 32">
            <a:extLst>
              <a:ext uri="{FF2B5EF4-FFF2-40B4-BE49-F238E27FC236}">
                <a16:creationId xmlns:a16="http://schemas.microsoft.com/office/drawing/2014/main" id="{89C36C23-693E-4113-844E-2C96718576E4}"/>
              </a:ext>
            </a:extLst>
          </p:cNvPr>
          <p:cNvSpPr txBox="1"/>
          <p:nvPr/>
        </p:nvSpPr>
        <p:spPr>
          <a:xfrm>
            <a:off x="13900590" y="9220003"/>
            <a:ext cx="4497555" cy="412677"/>
          </a:xfrm>
          <a:prstGeom prst="rect">
            <a:avLst/>
          </a:prstGeom>
        </p:spPr>
        <p:txBody>
          <a:bodyPr wrap="square" lIns="0" tIns="0" rIns="0" bIns="0" rtlCol="0" anchor="t">
            <a:spAutoFit/>
          </a:bodyPr>
          <a:lstStyle/>
          <a:p>
            <a:pPr algn="ctr">
              <a:lnSpc>
                <a:spcPts val="3499"/>
              </a:lnSpc>
              <a:spcBef>
                <a:spcPct val="0"/>
              </a:spcBef>
            </a:pPr>
            <a:r>
              <a:rPr lang="en-US" sz="2500"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5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智慧聯網整合應用工程師</a:t>
            </a:r>
            <a:endParaRPr lang="en-US" sz="25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grpSp>
        <p:nvGrpSpPr>
          <p:cNvPr id="66" name="群組 65">
            <a:extLst>
              <a:ext uri="{FF2B5EF4-FFF2-40B4-BE49-F238E27FC236}">
                <a16:creationId xmlns:a16="http://schemas.microsoft.com/office/drawing/2014/main" id="{A1BEAD7E-219C-48F7-838B-C9EC19E5D7F8}"/>
              </a:ext>
            </a:extLst>
          </p:cNvPr>
          <p:cNvGrpSpPr/>
          <p:nvPr/>
        </p:nvGrpSpPr>
        <p:grpSpPr>
          <a:xfrm>
            <a:off x="15613361" y="316750"/>
            <a:ext cx="2490471" cy="340606"/>
            <a:chOff x="15613361" y="316750"/>
            <a:chExt cx="2490471" cy="340606"/>
          </a:xfrm>
        </p:grpSpPr>
        <p:grpSp>
          <p:nvGrpSpPr>
            <p:cNvPr id="67" name="Group 28">
              <a:extLst>
                <a:ext uri="{FF2B5EF4-FFF2-40B4-BE49-F238E27FC236}">
                  <a16:creationId xmlns:a16="http://schemas.microsoft.com/office/drawing/2014/main" id="{4B4F1FFD-3B7C-41A7-BF60-DD0C787F50AB}"/>
                </a:ext>
              </a:extLst>
            </p:cNvPr>
            <p:cNvGrpSpPr/>
            <p:nvPr/>
          </p:nvGrpSpPr>
          <p:grpSpPr>
            <a:xfrm>
              <a:off x="15613361" y="316750"/>
              <a:ext cx="2490471" cy="340606"/>
              <a:chOff x="0" y="28656"/>
              <a:chExt cx="4121659" cy="454141"/>
            </a:xfrm>
          </p:grpSpPr>
          <p:sp>
            <p:nvSpPr>
              <p:cNvPr id="69" name="TextBox 29">
                <a:extLst>
                  <a:ext uri="{FF2B5EF4-FFF2-40B4-BE49-F238E27FC236}">
                    <a16:creationId xmlns:a16="http://schemas.microsoft.com/office/drawing/2014/main" id="{A3C23400-E590-4DAD-B3EF-D115739838EF}"/>
                  </a:ext>
                </a:extLst>
              </p:cNvPr>
              <p:cNvSpPr txBox="1"/>
              <p:nvPr/>
            </p:nvSpPr>
            <p:spPr>
              <a:xfrm>
                <a:off x="0" y="28656"/>
                <a:ext cx="4121659" cy="454141"/>
              </a:xfrm>
              <a:prstGeom prst="rect">
                <a:avLst/>
              </a:prstGeom>
            </p:spPr>
            <p:txBody>
              <a:bodyPr wrap="square" lIns="0" tIns="0" rIns="0" bIns="0" rtlCol="0" anchor="t">
                <a:spAutoFit/>
              </a:bodyPr>
              <a:lstStyle/>
              <a:p>
                <a:pPr marL="0" lvl="0" indent="0" algn="ctr">
                  <a:lnSpc>
                    <a:spcPts val="2939"/>
                  </a:lnSpc>
                  <a:spcBef>
                    <a:spcPct val="0"/>
                  </a:spcBef>
                </a:pPr>
                <a:r>
                  <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　：</a:t>
                </a:r>
                <a:r>
                  <a:rPr lang="zh-TW" alt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rPr>
                  <a:t>對應</a:t>
                </a:r>
                <a:r>
                  <a:rPr lang="en-US" sz="2099" dirty="0" err="1">
                    <a:solidFill>
                      <a:srgbClr val="2D83BB"/>
                    </a:solidFill>
                    <a:latin typeface="標楷體" panose="03000509000000000000" pitchFamily="65" charset="-120"/>
                    <a:ea typeface="標楷體" panose="03000509000000000000" pitchFamily="65" charset="-120"/>
                    <a:cs typeface="Arial" panose="020B0604020202020204" pitchFamily="34" charset="0"/>
                  </a:rPr>
                  <a:t>證照考試</a:t>
                </a:r>
                <a:endParaRPr lang="en-US" sz="2099" dirty="0">
                  <a:solidFill>
                    <a:srgbClr val="2D83BB"/>
                  </a:solidFill>
                  <a:latin typeface="標楷體" panose="03000509000000000000" pitchFamily="65" charset="-120"/>
                  <a:ea typeface="標楷體" panose="03000509000000000000" pitchFamily="65" charset="-120"/>
                  <a:cs typeface="Arial" panose="020B0604020202020204" pitchFamily="34" charset="0"/>
                </a:endParaRPr>
              </a:p>
            </p:txBody>
          </p:sp>
          <p:sp>
            <p:nvSpPr>
              <p:cNvPr id="70" name="TextBox 32">
                <a:extLst>
                  <a:ext uri="{FF2B5EF4-FFF2-40B4-BE49-F238E27FC236}">
                    <a16:creationId xmlns:a16="http://schemas.microsoft.com/office/drawing/2014/main" id="{97ABC7B5-8DAF-472B-AB46-BE650398B9CE}"/>
                  </a:ext>
                </a:extLst>
              </p:cNvPr>
              <p:cNvSpPr txBox="1"/>
              <p:nvPr/>
            </p:nvSpPr>
            <p:spPr>
              <a:xfrm>
                <a:off x="465173" y="176398"/>
                <a:ext cx="219519" cy="199919"/>
              </a:xfrm>
              <a:prstGeom prst="rect">
                <a:avLst/>
              </a:prstGeom>
            </p:spPr>
            <p:txBody>
              <a:bodyPr lIns="50800" tIns="50800" rIns="50800" bIns="50800" rtlCol="0" anchor="ctr"/>
              <a:lstStyle/>
              <a:p>
                <a:pPr algn="ctr">
                  <a:lnSpc>
                    <a:spcPts val="1869"/>
                  </a:lnSpc>
                </a:pPr>
                <a:endParaRPr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68" name="Freeform 23">
              <a:extLst>
                <a:ext uri="{FF2B5EF4-FFF2-40B4-BE49-F238E27FC236}">
                  <a16:creationId xmlns:a16="http://schemas.microsoft.com/office/drawing/2014/main" id="{9FA9045B-8CE4-4B91-8A4B-1F56B630A965}"/>
                </a:ext>
              </a:extLst>
            </p:cNvPr>
            <p:cNvSpPr/>
            <p:nvPr/>
          </p:nvSpPr>
          <p:spPr>
            <a:xfrm>
              <a:off x="15757714" y="333079"/>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grpSp>
      <p:sp>
        <p:nvSpPr>
          <p:cNvPr id="71" name="TextBox 32">
            <a:extLst>
              <a:ext uri="{FF2B5EF4-FFF2-40B4-BE49-F238E27FC236}">
                <a16:creationId xmlns:a16="http://schemas.microsoft.com/office/drawing/2014/main" id="{F7E80450-6FA2-40E2-9BBD-9A17A1415C23}"/>
              </a:ext>
            </a:extLst>
          </p:cNvPr>
          <p:cNvSpPr txBox="1"/>
          <p:nvPr/>
        </p:nvSpPr>
        <p:spPr>
          <a:xfrm>
            <a:off x="13857449" y="8724892"/>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工具機機械設計工程師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72" name="TextBox 32">
            <a:extLst>
              <a:ext uri="{FF2B5EF4-FFF2-40B4-BE49-F238E27FC236}">
                <a16:creationId xmlns:a16="http://schemas.microsoft.com/office/drawing/2014/main" id="{8621AB25-5006-463C-98F5-CA57FA3849FC}"/>
              </a:ext>
            </a:extLst>
          </p:cNvPr>
          <p:cNvSpPr txBox="1"/>
          <p:nvPr/>
        </p:nvSpPr>
        <p:spPr>
          <a:xfrm>
            <a:off x="13900590" y="5587874"/>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工具機機械設計工程師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73" name="TextBox 32">
            <a:extLst>
              <a:ext uri="{FF2B5EF4-FFF2-40B4-BE49-F238E27FC236}">
                <a16:creationId xmlns:a16="http://schemas.microsoft.com/office/drawing/2014/main" id="{3FB2D8BA-E49A-4659-99BE-2CAD0AB99862}"/>
              </a:ext>
            </a:extLst>
          </p:cNvPr>
          <p:cNvSpPr txBox="1"/>
          <p:nvPr/>
        </p:nvSpPr>
        <p:spPr>
          <a:xfrm>
            <a:off x="13691129" y="6702361"/>
            <a:ext cx="377914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智慧生產工程師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74" name="TextBox 32">
            <a:extLst>
              <a:ext uri="{FF2B5EF4-FFF2-40B4-BE49-F238E27FC236}">
                <a16:creationId xmlns:a16="http://schemas.microsoft.com/office/drawing/2014/main" id="{159AC46C-FB40-419E-AFD9-848F74EFCDBB}"/>
              </a:ext>
            </a:extLst>
          </p:cNvPr>
          <p:cNvSpPr txBox="1"/>
          <p:nvPr/>
        </p:nvSpPr>
        <p:spPr>
          <a:xfrm>
            <a:off x="13916919" y="6145117"/>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工具機機械設計工程師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75" name="TextBox 32">
            <a:extLst>
              <a:ext uri="{FF2B5EF4-FFF2-40B4-BE49-F238E27FC236}">
                <a16:creationId xmlns:a16="http://schemas.microsoft.com/office/drawing/2014/main" id="{D059299C-51E9-425A-A2C2-11632CF81C7F}"/>
              </a:ext>
            </a:extLst>
          </p:cNvPr>
          <p:cNvSpPr txBox="1"/>
          <p:nvPr/>
        </p:nvSpPr>
        <p:spPr>
          <a:xfrm>
            <a:off x="13373817" y="9735619"/>
            <a:ext cx="4283137" cy="412934"/>
          </a:xfrm>
          <a:prstGeom prst="rect">
            <a:avLst/>
          </a:prstGeom>
        </p:spPr>
        <p:txBody>
          <a:bodyPr wrap="square" lIns="0" tIns="0" rIns="0" bIns="0" rtlCol="0" anchor="t">
            <a:spAutoFit/>
          </a:bodyPr>
          <a:lstStyle/>
          <a:p>
            <a:pPr algn="ctr">
              <a:lnSpc>
                <a:spcPts val="3499"/>
              </a:lnSpc>
              <a:spcBef>
                <a:spcPct val="0"/>
              </a:spcBef>
            </a:pPr>
            <a:r>
              <a:rPr lang="en-US" sz="2499" dirty="0" err="1">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iPAS</a:t>
            </a:r>
            <a:r>
              <a:rPr lang="zh-TW" alt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rPr>
              <a:t>機器學習工程師</a:t>
            </a:r>
            <a:endParaRPr lang="en-US" sz="2499"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34" name="Freeform 23">
            <a:extLst>
              <a:ext uri="{FF2B5EF4-FFF2-40B4-BE49-F238E27FC236}">
                <a16:creationId xmlns:a16="http://schemas.microsoft.com/office/drawing/2014/main" id="{83392C99-E5CB-4547-94D3-69751E261554}"/>
              </a:ext>
            </a:extLst>
          </p:cNvPr>
          <p:cNvSpPr/>
          <p:nvPr/>
        </p:nvSpPr>
        <p:spPr>
          <a:xfrm>
            <a:off x="3545757" y="3274294"/>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35" name="Freeform 23">
            <a:extLst>
              <a:ext uri="{FF2B5EF4-FFF2-40B4-BE49-F238E27FC236}">
                <a16:creationId xmlns:a16="http://schemas.microsoft.com/office/drawing/2014/main" id="{5BF4D6AA-6E98-431E-BC0E-FCB6680E0BC0}"/>
              </a:ext>
            </a:extLst>
          </p:cNvPr>
          <p:cNvSpPr/>
          <p:nvPr/>
        </p:nvSpPr>
        <p:spPr>
          <a:xfrm>
            <a:off x="3531009" y="7834757"/>
            <a:ext cx="317347" cy="302472"/>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path>
            </a:pathLst>
          </a:custGeom>
          <a:solidFill>
            <a:srgbClr val="FFFF00"/>
          </a:solidFill>
          <a:ln w="28575">
            <a:solidFill>
              <a:srgbClr val="FF0000"/>
            </a:solidFill>
          </a:ln>
        </p:spPr>
        <p:txBody>
          <a:bodyPr/>
          <a:lstStyle/>
          <a:p>
            <a:endParaRPr lang="zh-TW" altLang="en-US">
              <a:latin typeface="Arial" panose="020B0604020202020204" pitchFamily="34" charset="0"/>
              <a:ea typeface="微軟正黑體" panose="020B0604030504040204" pitchFamily="34" charset="-120"/>
            </a:endParaRPr>
          </a:p>
        </p:txBody>
      </p:sp>
      <p:sp>
        <p:nvSpPr>
          <p:cNvPr id="37" name="TextBox 32">
            <a:extLst>
              <a:ext uri="{FF2B5EF4-FFF2-40B4-BE49-F238E27FC236}">
                <a16:creationId xmlns:a16="http://schemas.microsoft.com/office/drawing/2014/main" id="{ACED442A-89AC-49B6-A2DE-2A947134B8D6}"/>
              </a:ext>
            </a:extLst>
          </p:cNvPr>
          <p:cNvSpPr txBox="1"/>
          <p:nvPr/>
        </p:nvSpPr>
        <p:spPr>
          <a:xfrm>
            <a:off x="13848654" y="3235998"/>
            <a:ext cx="4091566" cy="410177"/>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38" name="TextBox 32">
            <a:extLst>
              <a:ext uri="{FF2B5EF4-FFF2-40B4-BE49-F238E27FC236}">
                <a16:creationId xmlns:a16="http://schemas.microsoft.com/office/drawing/2014/main" id="{4626F6C6-7807-4F61-B1C1-98D365074CCC}"/>
              </a:ext>
            </a:extLst>
          </p:cNvPr>
          <p:cNvSpPr txBox="1"/>
          <p:nvPr/>
        </p:nvSpPr>
        <p:spPr>
          <a:xfrm>
            <a:off x="13953234" y="7774793"/>
            <a:ext cx="4091566" cy="410177"/>
          </a:xfrm>
          <a:prstGeom prst="rect">
            <a:avLst/>
          </a:prstGeom>
        </p:spPr>
        <p:txBody>
          <a:bodyPr wrap="square" lIns="0" tIns="0" rIns="0" bIns="0" rtlCol="0" anchor="t">
            <a:spAutoFit/>
          </a:bodyPr>
          <a:lstStyle/>
          <a:p>
            <a:pPr algn="ctr">
              <a:lnSpc>
                <a:spcPts val="3499"/>
              </a:lnSpc>
              <a:spcBef>
                <a:spcPct val="0"/>
              </a:spcBef>
            </a:pP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中國機械學會</a:t>
            </a:r>
            <a:r>
              <a:rPr lang="en-US" altLang="zh-TW"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0000FF"/>
                </a:solidFill>
                <a:latin typeface="標楷體" panose="03000509000000000000" pitchFamily="65" charset="-120"/>
                <a:ea typeface="標楷體" panose="03000509000000000000" pitchFamily="65" charset="-120"/>
                <a:cs typeface="Times New Roman" panose="02020603050405020304" pitchFamily="18" charset="0"/>
              </a:rPr>
              <a:t>機械人才證照</a:t>
            </a:r>
            <a:endParaRPr lang="en-US" sz="2400" dirty="0">
              <a:solidFill>
                <a:srgbClr val="0000FF"/>
              </a:solidFill>
              <a:latin typeface="標楷體" panose="03000509000000000000" pitchFamily="65" charset="-120"/>
              <a:ea typeface="標楷體" panose="03000509000000000000" pitchFamily="65" charset="-120"/>
              <a:cs typeface="Arial" panose="020B0604020202020204" pitchFamily="34" charset="0"/>
            </a:endParaRPr>
          </a:p>
        </p:txBody>
      </p:sp>
      <p:sp>
        <p:nvSpPr>
          <p:cNvPr id="39" name="流程圖: 換頁接點 38">
            <a:extLst>
              <a:ext uri="{FF2B5EF4-FFF2-40B4-BE49-F238E27FC236}">
                <a16:creationId xmlns:a16="http://schemas.microsoft.com/office/drawing/2014/main" id="{98FC0195-7B92-4A65-BCA5-7165C90B2EB9}"/>
              </a:ext>
            </a:extLst>
          </p:cNvPr>
          <p:cNvSpPr/>
          <p:nvPr/>
        </p:nvSpPr>
        <p:spPr>
          <a:xfrm>
            <a:off x="594668" y="4376134"/>
            <a:ext cx="1349392" cy="2631985"/>
          </a:xfrm>
          <a:prstGeom prst="flowChartOffpageConnector">
            <a:avLst/>
          </a:prstGeom>
          <a:solidFill>
            <a:srgbClr val="EEECE1"/>
          </a:solidFill>
          <a:ln w="57150">
            <a:solidFill>
              <a:srgbClr val="437D43"/>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4400" b="1" dirty="0">
                <a:solidFill>
                  <a:schemeClr val="tx1"/>
                </a:solidFill>
                <a:latin typeface="標楷體" panose="03000509000000000000" pitchFamily="65" charset="-120"/>
                <a:ea typeface="標楷體" panose="03000509000000000000" pitchFamily="65" charset="-120"/>
              </a:rPr>
              <a:t>碩士班</a:t>
            </a:r>
          </a:p>
        </p:txBody>
      </p:sp>
    </p:spTree>
    <p:extLst>
      <p:ext uri="{BB962C8B-B14F-4D97-AF65-F5344CB8AC3E}">
        <p14:creationId xmlns:p14="http://schemas.microsoft.com/office/powerpoint/2010/main" val="165133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形 14" descr="帶有星形的勳章">
            <a:extLst>
              <a:ext uri="{FF2B5EF4-FFF2-40B4-BE49-F238E27FC236}">
                <a16:creationId xmlns:a16="http://schemas.microsoft.com/office/drawing/2014/main" id="{6256509F-FE2A-4AA8-A443-17EB1D0FA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468634" y="6415674"/>
            <a:ext cx="4572000" cy="4572000"/>
          </a:xfrm>
          <a:prstGeom prst="rect">
            <a:avLst/>
          </a:prstGeom>
        </p:spPr>
      </p:pic>
      <p:sp>
        <p:nvSpPr>
          <p:cNvPr id="2" name="Freeform 2"/>
          <p:cNvSpPr/>
          <p:nvPr/>
        </p:nvSpPr>
        <p:spPr>
          <a:xfrm>
            <a:off x="9088" y="-2659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alphaModFix amt="55000"/>
            </a:blip>
            <a:stretch>
              <a:fillRect l="-20202" t="-14587" r="-40936"/>
            </a:stretch>
          </a:blipFill>
        </p:spPr>
        <p:txBody>
          <a:bodyPr/>
          <a:lstStyle/>
          <a:p>
            <a:endParaRPr lang="zh-TW" altLang="en-US" dirty="0"/>
          </a:p>
        </p:txBody>
      </p:sp>
      <p:sp>
        <p:nvSpPr>
          <p:cNvPr id="12" name="TextBox 12"/>
          <p:cNvSpPr txBox="1"/>
          <p:nvPr/>
        </p:nvSpPr>
        <p:spPr>
          <a:xfrm>
            <a:off x="1127676" y="2559412"/>
            <a:ext cx="17028363" cy="1513235"/>
          </a:xfrm>
          <a:prstGeom prst="rect">
            <a:avLst/>
          </a:prstGeom>
        </p:spPr>
        <p:txBody>
          <a:bodyPr wrap="square" lIns="0" tIns="0" rIns="0" bIns="0" rtlCol="0" anchor="t">
            <a:spAutoFit/>
          </a:bodyPr>
          <a:lstStyle/>
          <a:p>
            <a:pPr marL="906780" lvl="1" indent="-453390" algn="just">
              <a:lnSpc>
                <a:spcPts val="5880"/>
              </a:lnSpc>
              <a:buFont typeface="Arial"/>
              <a:buChar char="•"/>
            </a:pPr>
            <a:r>
              <a:rPr lang="en-US" sz="4400" spc="210" dirty="0" err="1">
                <a:solidFill>
                  <a:srgbClr val="000000"/>
                </a:solidFill>
                <a:latin typeface="標楷體" panose="03000509000000000000" pitchFamily="65" charset="-120"/>
                <a:ea typeface="標楷體" panose="03000509000000000000" pitchFamily="65" charset="-120"/>
                <a:cs typeface="Times New Roman" panose="02020603050405020304" pitchFamily="18" charset="0"/>
              </a:rPr>
              <a:t>專班學生畢業後留用於合作機構達</a:t>
            </a:r>
            <a:r>
              <a:rPr lang="zh-TW" altLang="en-US" sz="6000" b="1" spc="21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六</a:t>
            </a:r>
            <a:r>
              <a:rPr 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個月(</a:t>
            </a:r>
            <a:r>
              <a:rPr lang="zh-TW" alt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連續</a:t>
            </a:r>
            <a:r>
              <a:rPr 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)且仍在職者，每人發給獎勵金</a:t>
            </a:r>
            <a:r>
              <a:rPr lang="en-US" sz="6000" b="1" spc="21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en-US" sz="6000" spc="21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a:t>
            </a:r>
            <a:r>
              <a:rPr 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元</a:t>
            </a:r>
            <a:r>
              <a:rPr lang="zh-TW" alt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及預聘者勞動部補助</a:t>
            </a:r>
            <a:r>
              <a:rPr lang="en-US" altLang="zh-TW" sz="6000" b="1" spc="21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6000" spc="21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萬</a:t>
            </a:r>
            <a:r>
              <a:rPr lang="en-US" altLang="zh-TW"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元</a:t>
            </a:r>
            <a:r>
              <a:rPr lang="en-US" sz="4400" spc="210" dirty="0">
                <a:solidFill>
                  <a:srgbClr val="000000"/>
                </a:solidFill>
                <a:latin typeface="標楷體" panose="03000509000000000000" pitchFamily="65" charset="-120"/>
                <a:ea typeface="標楷體" panose="03000509000000000000" pitchFamily="65" charset="-120"/>
                <a:cs typeface="Times New Roman" panose="02020603050405020304" pitchFamily="18" charset="0"/>
              </a:rPr>
              <a:t>。</a:t>
            </a:r>
          </a:p>
        </p:txBody>
      </p:sp>
      <p:pic>
        <p:nvPicPr>
          <p:cNvPr id="25" name="Google Shape;350;p7">
            <a:extLst>
              <a:ext uri="{FF2B5EF4-FFF2-40B4-BE49-F238E27FC236}">
                <a16:creationId xmlns:a16="http://schemas.microsoft.com/office/drawing/2014/main" id="{F0B4295F-45B1-401E-9C9A-96F6FAE4D039}"/>
              </a:ext>
            </a:extLst>
          </p:cNvPr>
          <p:cNvPicPr preferRelativeResize="0"/>
          <p:nvPr/>
        </p:nvPicPr>
        <p:blipFill rotWithShape="1">
          <a:blip r:embed="rId5">
            <a:alphaModFix/>
          </a:blip>
          <a:srcRect/>
          <a:stretch/>
        </p:blipFill>
        <p:spPr>
          <a:xfrm>
            <a:off x="1107536" y="4280856"/>
            <a:ext cx="8487580" cy="56887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雙波浪 2">
            <a:extLst>
              <a:ext uri="{FF2B5EF4-FFF2-40B4-BE49-F238E27FC236}">
                <a16:creationId xmlns:a16="http://schemas.microsoft.com/office/drawing/2014/main" id="{93E9C105-AB0A-41FA-B60A-54E36350B397}"/>
              </a:ext>
            </a:extLst>
          </p:cNvPr>
          <p:cNvSpPr/>
          <p:nvPr/>
        </p:nvSpPr>
        <p:spPr>
          <a:xfrm>
            <a:off x="10693563" y="5862132"/>
            <a:ext cx="7167036" cy="1377851"/>
          </a:xfrm>
          <a:prstGeom prst="doubleWave">
            <a:avLst>
              <a:gd name="adj1" fmla="val 6250"/>
              <a:gd name="adj2" fmla="val -608"/>
            </a:avLst>
          </a:prstGeom>
          <a:solidFill>
            <a:srgbClr val="FDEADA"/>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b="1" dirty="0">
                <a:solidFill>
                  <a:schemeClr val="tx1"/>
                </a:solidFill>
                <a:latin typeface="DFKai-SB"/>
                <a:ea typeface="DFKai-SB"/>
                <a:cs typeface="DFKai-SB"/>
                <a:sym typeface="DFKai-SB"/>
              </a:rPr>
              <a:t>不定時舉辦合作企業參訪</a:t>
            </a:r>
            <a:endParaRPr lang="zh-TW" altLang="en-US" sz="2800" dirty="0">
              <a:solidFill>
                <a:schemeClr val="tx1"/>
              </a:solidFill>
            </a:endParaRPr>
          </a:p>
        </p:txBody>
      </p:sp>
      <p:grpSp>
        <p:nvGrpSpPr>
          <p:cNvPr id="24" name="组合 3">
            <a:extLst>
              <a:ext uri="{FF2B5EF4-FFF2-40B4-BE49-F238E27FC236}">
                <a16:creationId xmlns:a16="http://schemas.microsoft.com/office/drawing/2014/main" id="{07DFFA54-E9BE-49D2-A2C7-7197E5C8848B}"/>
              </a:ext>
            </a:extLst>
          </p:cNvPr>
          <p:cNvGrpSpPr>
            <a:grpSpLocks/>
          </p:cNvGrpSpPr>
          <p:nvPr/>
        </p:nvGrpSpPr>
        <p:grpSpPr bwMode="auto">
          <a:xfrm>
            <a:off x="-177301" y="10151195"/>
            <a:ext cx="18465301" cy="290808"/>
            <a:chOff x="0" y="0"/>
            <a:chExt cx="8898336" cy="244833"/>
          </a:xfrm>
        </p:grpSpPr>
        <p:sp>
          <p:nvSpPr>
            <p:cNvPr id="26" name="矩形 4">
              <a:extLst>
                <a:ext uri="{FF2B5EF4-FFF2-40B4-BE49-F238E27FC236}">
                  <a16:creationId xmlns:a16="http://schemas.microsoft.com/office/drawing/2014/main" id="{87601E47-A9B8-417C-85C5-371DF9DBCE1C}"/>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5">
              <a:extLst>
                <a:ext uri="{FF2B5EF4-FFF2-40B4-BE49-F238E27FC236}">
                  <a16:creationId xmlns:a16="http://schemas.microsoft.com/office/drawing/2014/main" id="{4B6676BF-B000-4C99-83CE-24B68995CB6D}"/>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 name="矩形 6">
              <a:extLst>
                <a:ext uri="{FF2B5EF4-FFF2-40B4-BE49-F238E27FC236}">
                  <a16:creationId xmlns:a16="http://schemas.microsoft.com/office/drawing/2014/main" id="{FBBF0D69-2D10-4B08-A674-5E459207E0C3}"/>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 name="矩形 7">
              <a:extLst>
                <a:ext uri="{FF2B5EF4-FFF2-40B4-BE49-F238E27FC236}">
                  <a16:creationId xmlns:a16="http://schemas.microsoft.com/office/drawing/2014/main" id="{ADABBC2A-6D7B-4A4A-B55F-687332CDA7DF}"/>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45" name="组合 3">
            <a:extLst>
              <a:ext uri="{FF2B5EF4-FFF2-40B4-BE49-F238E27FC236}">
                <a16:creationId xmlns:a16="http://schemas.microsoft.com/office/drawing/2014/main" id="{C2EB4FA1-08C8-4302-B7FC-D65FBA2AE5C4}"/>
              </a:ext>
            </a:extLst>
          </p:cNvPr>
          <p:cNvGrpSpPr>
            <a:grpSpLocks/>
          </p:cNvGrpSpPr>
          <p:nvPr/>
        </p:nvGrpSpPr>
        <p:grpSpPr bwMode="auto">
          <a:xfrm>
            <a:off x="-2" y="1764836"/>
            <a:ext cx="9021423" cy="119899"/>
            <a:chOff x="0" y="0"/>
            <a:chExt cx="8898336" cy="239472"/>
          </a:xfrm>
        </p:grpSpPr>
        <p:sp>
          <p:nvSpPr>
            <p:cNvPr id="46" name="矩形 4">
              <a:extLst>
                <a:ext uri="{FF2B5EF4-FFF2-40B4-BE49-F238E27FC236}">
                  <a16:creationId xmlns:a16="http://schemas.microsoft.com/office/drawing/2014/main" id="{8E0F70AB-ECA8-426B-8855-7829082CAF12}"/>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 name="矩形 5">
              <a:extLst>
                <a:ext uri="{FF2B5EF4-FFF2-40B4-BE49-F238E27FC236}">
                  <a16:creationId xmlns:a16="http://schemas.microsoft.com/office/drawing/2014/main" id="{1B0C3654-9FB3-4B92-A7F5-A9A5F74C6AC4}"/>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8" name="矩形 6">
              <a:extLst>
                <a:ext uri="{FF2B5EF4-FFF2-40B4-BE49-F238E27FC236}">
                  <a16:creationId xmlns:a16="http://schemas.microsoft.com/office/drawing/2014/main" id="{F5640F4B-93EB-47DF-AC8A-00AA27044340}"/>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9" name="矩形 7">
              <a:extLst>
                <a:ext uri="{FF2B5EF4-FFF2-40B4-BE49-F238E27FC236}">
                  <a16:creationId xmlns:a16="http://schemas.microsoft.com/office/drawing/2014/main" id="{52D4E45F-3EFB-4D81-B96E-89FBE6C12578}"/>
                </a:ext>
              </a:extLst>
            </p:cNvPr>
            <p:cNvSpPr>
              <a:spLocks noChangeArrowheads="1"/>
            </p:cNvSpPr>
            <p:nvPr/>
          </p:nvSpPr>
          <p:spPr bwMode="auto">
            <a:xfrm>
              <a:off x="6673752" y="2"/>
              <a:ext cx="2224584" cy="23947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sp>
        <p:nvSpPr>
          <p:cNvPr id="56" name="Google Shape;160;p3">
            <a:extLst>
              <a:ext uri="{FF2B5EF4-FFF2-40B4-BE49-F238E27FC236}">
                <a16:creationId xmlns:a16="http://schemas.microsoft.com/office/drawing/2014/main" id="{4F10B16B-2C2B-46F5-B485-33FCF503B257}"/>
              </a:ext>
            </a:extLst>
          </p:cNvPr>
          <p:cNvSpPr txBox="1"/>
          <p:nvPr/>
        </p:nvSpPr>
        <p:spPr>
          <a:xfrm>
            <a:off x="1588013" y="380221"/>
            <a:ext cx="7555987"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cs typeface="DFKai-SB"/>
                <a:sym typeface="DFKai-SB"/>
              </a:rPr>
              <a:t>專班學生激勵獎金</a:t>
            </a:r>
            <a:endParaRPr sz="1600" dirty="0">
              <a:solidFill>
                <a:schemeClr val="tx1"/>
              </a:solidFill>
            </a:endParaRPr>
          </a:p>
        </p:txBody>
      </p:sp>
      <p:pic>
        <p:nvPicPr>
          <p:cNvPr id="57" name="图片 21">
            <a:extLst>
              <a:ext uri="{FF2B5EF4-FFF2-40B4-BE49-F238E27FC236}">
                <a16:creationId xmlns:a16="http://schemas.microsoft.com/office/drawing/2014/main" id="{C53EAF30-2287-49E4-803C-74E33A60B7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690" y="-2110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55000"/>
            </a:blip>
            <a:stretch>
              <a:fillRect l="-20202" t="-14587" r="-40936"/>
            </a:stretch>
          </a:blipFill>
        </p:spPr>
        <p:txBody>
          <a:bodyPr/>
          <a:lstStyle/>
          <a:p>
            <a:endParaRPr lang="zh-TW" altLang="en-US" dirty="0"/>
          </a:p>
        </p:txBody>
      </p:sp>
      <p:sp>
        <p:nvSpPr>
          <p:cNvPr id="12" name="TextBox 12"/>
          <p:cNvSpPr txBox="1"/>
          <p:nvPr/>
        </p:nvSpPr>
        <p:spPr>
          <a:xfrm>
            <a:off x="1628485" y="2082040"/>
            <a:ext cx="13563600" cy="785471"/>
          </a:xfrm>
          <a:prstGeom prst="rect">
            <a:avLst/>
          </a:prstGeom>
        </p:spPr>
        <p:txBody>
          <a:bodyPr wrap="square" lIns="0" tIns="0" rIns="0" bIns="0" rtlCol="0" anchor="t">
            <a:spAutoFit/>
          </a:bodyPr>
          <a:lstStyle/>
          <a:p>
            <a:pPr marL="1036320" lvl="1" indent="-518160" algn="just">
              <a:lnSpc>
                <a:spcPts val="6719"/>
              </a:lnSpc>
              <a:buFont typeface="Arial"/>
              <a:buChar char="•"/>
            </a:pPr>
            <a:r>
              <a:rPr lang="en-US" sz="4800" spc="240" dirty="0">
                <a:solidFill>
                  <a:srgbClr val="000000"/>
                </a:solidFill>
                <a:latin typeface="標楷體" panose="03000509000000000000" pitchFamily="65" charset="-120"/>
                <a:ea typeface="標楷體" panose="03000509000000000000" pitchFamily="65" charset="-120"/>
                <a:cs typeface="Arial" panose="020B0604020202020204" pitchFamily="34" charset="0"/>
              </a:rPr>
              <a:t>專班報名：</a:t>
            </a:r>
            <a:r>
              <a:rPr lang="en-US" sz="4800" b="1" spc="240" dirty="0">
                <a:solidFill>
                  <a:srgbClr val="0000FF"/>
                </a:solidFill>
                <a:latin typeface="標楷體" panose="03000509000000000000" pitchFamily="65" charset="-120"/>
                <a:ea typeface="標楷體" panose="03000509000000000000" pitchFamily="65" charset="-120"/>
                <a:cs typeface="Arial" panose="020B0604020202020204" pitchFamily="34" charset="0"/>
              </a:rPr>
              <a:t>即日起至</a:t>
            </a:r>
            <a:r>
              <a:rPr lang="en-US" sz="4800" b="1" spc="2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en-US" altLang="zh-TW" sz="4800" b="1" spc="2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en-US" sz="4800" b="1" spc="240" dirty="0">
                <a:solidFill>
                  <a:srgbClr val="0000FF"/>
                </a:solidFill>
                <a:latin typeface="標楷體" panose="03000509000000000000" pitchFamily="65" charset="-120"/>
                <a:ea typeface="標楷體" panose="03000509000000000000" pitchFamily="65" charset="-120"/>
                <a:cs typeface="Arial" panose="020B0604020202020204" pitchFamily="34" charset="0"/>
              </a:rPr>
              <a:t>年</a:t>
            </a:r>
            <a:r>
              <a:rPr lang="en-US" altLang="zh-TW" sz="4800" b="1" spc="2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a:t>
            </a:r>
            <a:r>
              <a:rPr lang="en-US" sz="4800" b="1" spc="240" dirty="0">
                <a:solidFill>
                  <a:srgbClr val="0000FF"/>
                </a:solidFill>
                <a:latin typeface="標楷體" panose="03000509000000000000" pitchFamily="65" charset="-120"/>
                <a:ea typeface="標楷體" panose="03000509000000000000" pitchFamily="65" charset="-120"/>
                <a:cs typeface="Arial" panose="020B0604020202020204" pitchFamily="34" charset="0"/>
              </a:rPr>
              <a:t>月</a:t>
            </a:r>
            <a:r>
              <a:rPr lang="en-US" altLang="zh-TW" sz="4800" b="1" spc="24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31</a:t>
            </a:r>
            <a:r>
              <a:rPr lang="en-US" sz="4800" b="1" spc="240" dirty="0">
                <a:solidFill>
                  <a:srgbClr val="0000FF"/>
                </a:solidFill>
                <a:latin typeface="標楷體" panose="03000509000000000000" pitchFamily="65" charset="-120"/>
                <a:ea typeface="標楷體" panose="03000509000000000000" pitchFamily="65" charset="-120"/>
                <a:cs typeface="Arial" panose="020B0604020202020204" pitchFamily="34" charset="0"/>
              </a:rPr>
              <a:t>日截止</a:t>
            </a:r>
          </a:p>
        </p:txBody>
      </p:sp>
      <p:sp>
        <p:nvSpPr>
          <p:cNvPr id="13" name="TextBox 13"/>
          <p:cNvSpPr txBox="1"/>
          <p:nvPr/>
        </p:nvSpPr>
        <p:spPr>
          <a:xfrm>
            <a:off x="3496799" y="3142751"/>
            <a:ext cx="14551372" cy="2025015"/>
          </a:xfrm>
          <a:prstGeom prst="rect">
            <a:avLst/>
          </a:prstGeom>
        </p:spPr>
        <p:txBody>
          <a:bodyPr wrap="square" lIns="0" tIns="0" rIns="0" bIns="0" rtlCol="0" anchor="t">
            <a:spAutoFit/>
          </a:bodyPr>
          <a:lstStyle/>
          <a:p>
            <a:pPr algn="just">
              <a:lnSpc>
                <a:spcPts val="5400"/>
              </a:lnSpc>
            </a:pPr>
            <a:r>
              <a:rPr lang="en-US" sz="3600" spc="179" dirty="0">
                <a:solidFill>
                  <a:srgbClr val="000000"/>
                </a:solidFill>
                <a:latin typeface="標楷體" panose="03000509000000000000" pitchFamily="65" charset="-120"/>
                <a:ea typeface="標楷體" panose="03000509000000000000" pitchFamily="65" charset="-120"/>
                <a:cs typeface="Arial" panose="020B0604020202020204" pitchFamily="34" charset="0"/>
              </a:rPr>
              <a:t>繳交資料：報名表（含學習歷程、入班動機）</a:t>
            </a:r>
          </a:p>
          <a:p>
            <a:pPr algn="just">
              <a:lnSpc>
                <a:spcPts val="5400"/>
              </a:lnSpc>
            </a:pPr>
            <a:r>
              <a:rPr lang="en-US" sz="3600" spc="179" dirty="0">
                <a:solidFill>
                  <a:srgbClr val="000000"/>
                </a:solidFill>
                <a:latin typeface="標楷體" panose="03000509000000000000" pitchFamily="65" charset="-120"/>
                <a:ea typeface="標楷體" panose="03000509000000000000" pitchFamily="65" charset="-120"/>
                <a:cs typeface="Arial" panose="020B0604020202020204" pitchFamily="34" charset="0"/>
              </a:rPr>
              <a:t>　　　　　檢附歷年成績單（所有資料請繳交紙本與電子檔）</a:t>
            </a:r>
          </a:p>
          <a:p>
            <a:pPr algn="just">
              <a:lnSpc>
                <a:spcPts val="5400"/>
              </a:lnSpc>
            </a:pPr>
            <a:r>
              <a:rPr lang="en-US" sz="3600" spc="179"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報名表下載</a:t>
            </a:r>
            <a:r>
              <a:rPr lang="en-US" sz="3600" spc="179"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機械</a:t>
            </a:r>
            <a:r>
              <a:rPr 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系</a:t>
            </a:r>
            <a:r>
              <a:rPr lang="zh-TW" alt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、機電學院</a:t>
            </a:r>
            <a:r>
              <a:rPr 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網</a:t>
            </a:r>
            <a:r>
              <a:rPr lang="zh-TW" alt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頁</a:t>
            </a:r>
            <a:r>
              <a:rPr lang="en-US" altLang="zh-TW"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a:t>
            </a:r>
            <a:r>
              <a:rPr lang="zh-TW" alt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rPr>
              <a:t>最新消息</a:t>
            </a:r>
            <a:endParaRPr lang="en-US" sz="3600" b="1" spc="179" dirty="0">
              <a:solidFill>
                <a:srgbClr val="FF0000"/>
              </a:solidFill>
              <a:latin typeface="標楷體" panose="03000509000000000000" pitchFamily="65" charset="-120"/>
              <a:ea typeface="標楷體" panose="03000509000000000000" pitchFamily="65" charset="-120"/>
              <a:cs typeface="Arial" panose="020B0604020202020204" pitchFamily="34" charset="0"/>
            </a:endParaRPr>
          </a:p>
        </p:txBody>
      </p:sp>
      <p:sp>
        <p:nvSpPr>
          <p:cNvPr id="19" name="文字方塊 18">
            <a:extLst>
              <a:ext uri="{FF2B5EF4-FFF2-40B4-BE49-F238E27FC236}">
                <a16:creationId xmlns:a16="http://schemas.microsoft.com/office/drawing/2014/main" id="{AA7C41FC-626F-473E-A780-9A3ACA5F2542}"/>
              </a:ext>
            </a:extLst>
          </p:cNvPr>
          <p:cNvSpPr txBox="1"/>
          <p:nvPr/>
        </p:nvSpPr>
        <p:spPr>
          <a:xfrm>
            <a:off x="411190" y="5352944"/>
            <a:ext cx="4027834" cy="646331"/>
          </a:xfrm>
          <a:prstGeom prst="rect">
            <a:avLst/>
          </a:prstGeom>
          <a:solidFill>
            <a:srgbClr val="93CDDD"/>
          </a:solidFill>
        </p:spPr>
        <p:txBody>
          <a:bodyPr wrap="square" rtlCol="0">
            <a:spAutoFit/>
          </a:bodyPr>
          <a:lstStyle/>
          <a:p>
            <a:pPr algn="ctr"/>
            <a:r>
              <a:rPr lang="zh-TW" altLang="en-US" sz="3600" b="1" dirty="0">
                <a:latin typeface="標楷體" panose="03000509000000000000" pitchFamily="65" charset="-120"/>
                <a:ea typeface="標楷體" panose="03000509000000000000" pitchFamily="65" charset="-120"/>
              </a:rPr>
              <a:t>機械系網頁</a:t>
            </a:r>
          </a:p>
        </p:txBody>
      </p:sp>
      <p:sp>
        <p:nvSpPr>
          <p:cNvPr id="16" name="文字方塊 15">
            <a:extLst>
              <a:ext uri="{FF2B5EF4-FFF2-40B4-BE49-F238E27FC236}">
                <a16:creationId xmlns:a16="http://schemas.microsoft.com/office/drawing/2014/main" id="{4F25A6CA-3DEB-55FC-B807-F27634735A41}"/>
              </a:ext>
            </a:extLst>
          </p:cNvPr>
          <p:cNvSpPr txBox="1"/>
          <p:nvPr/>
        </p:nvSpPr>
        <p:spPr>
          <a:xfrm>
            <a:off x="-88387" y="6060920"/>
            <a:ext cx="5202835" cy="584775"/>
          </a:xfrm>
          <a:prstGeom prst="rect">
            <a:avLst/>
          </a:prstGeom>
          <a:noFill/>
        </p:spPr>
        <p:txBody>
          <a:bodyPr wrap="none" rtlCol="0">
            <a:spAutoFit/>
          </a:bodyPr>
          <a:lstStyle/>
          <a:p>
            <a:r>
              <a:rPr lang="en-US" altLang="zh-TW" sz="3200" b="1" spc="179"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200" b="1" spc="179" dirty="0">
                <a:solidFill>
                  <a:srgbClr val="000000"/>
                </a:solidFill>
                <a:latin typeface="標楷體" panose="03000509000000000000" pitchFamily="65" charset="-120"/>
                <a:ea typeface="標楷體" panose="03000509000000000000" pitchFamily="65" charset="-120"/>
                <a:cs typeface="Arial" panose="020B0604020202020204" pitchFamily="34" charset="0"/>
              </a:rPr>
              <a:t>申請報名表單</a:t>
            </a:r>
            <a:r>
              <a:rPr lang="en-US" altLang="zh-TW" sz="3200" b="1" spc="179"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QRcode</a:t>
            </a:r>
            <a:r>
              <a:rPr lang="zh-TW" altLang="en-US" sz="3200" b="1" spc="179"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3200" b="1" spc="179"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pic>
        <p:nvPicPr>
          <p:cNvPr id="1026" name="Picture 2">
            <a:extLst>
              <a:ext uri="{FF2B5EF4-FFF2-40B4-BE49-F238E27FC236}">
                <a16:creationId xmlns:a16="http://schemas.microsoft.com/office/drawing/2014/main" id="{E167CBE4-AB5C-48AB-85DB-37662EA68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1318" y="5435449"/>
            <a:ext cx="3355509" cy="335550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26" name="组合 3">
            <a:extLst>
              <a:ext uri="{FF2B5EF4-FFF2-40B4-BE49-F238E27FC236}">
                <a16:creationId xmlns:a16="http://schemas.microsoft.com/office/drawing/2014/main" id="{0754F65D-4E6C-4992-962B-F0E47B5DDBF3}"/>
              </a:ext>
            </a:extLst>
          </p:cNvPr>
          <p:cNvGrpSpPr>
            <a:grpSpLocks/>
          </p:cNvGrpSpPr>
          <p:nvPr/>
        </p:nvGrpSpPr>
        <p:grpSpPr bwMode="auto">
          <a:xfrm>
            <a:off x="-177301" y="10151195"/>
            <a:ext cx="18465301" cy="290808"/>
            <a:chOff x="0" y="0"/>
            <a:chExt cx="8898336" cy="244833"/>
          </a:xfrm>
        </p:grpSpPr>
        <p:sp>
          <p:nvSpPr>
            <p:cNvPr id="27" name="矩形 4">
              <a:extLst>
                <a:ext uri="{FF2B5EF4-FFF2-40B4-BE49-F238E27FC236}">
                  <a16:creationId xmlns:a16="http://schemas.microsoft.com/office/drawing/2014/main" id="{69415914-7860-47BA-B5E0-856041E55A3A}"/>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8" name="矩形 5">
              <a:extLst>
                <a:ext uri="{FF2B5EF4-FFF2-40B4-BE49-F238E27FC236}">
                  <a16:creationId xmlns:a16="http://schemas.microsoft.com/office/drawing/2014/main" id="{14DBBF38-7F58-466F-AE8F-6EB91AA74459}"/>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 name="矩形 6">
              <a:extLst>
                <a:ext uri="{FF2B5EF4-FFF2-40B4-BE49-F238E27FC236}">
                  <a16:creationId xmlns:a16="http://schemas.microsoft.com/office/drawing/2014/main" id="{0A6EC1F2-2297-48BC-8EAA-27CE9A5BDC90}"/>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 name="矩形 7">
              <a:extLst>
                <a:ext uri="{FF2B5EF4-FFF2-40B4-BE49-F238E27FC236}">
                  <a16:creationId xmlns:a16="http://schemas.microsoft.com/office/drawing/2014/main" id="{B15BCE4D-9E57-479D-9B07-F52ECEC00AD4}"/>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40" name="群組 39">
            <a:extLst>
              <a:ext uri="{FF2B5EF4-FFF2-40B4-BE49-F238E27FC236}">
                <a16:creationId xmlns:a16="http://schemas.microsoft.com/office/drawing/2014/main" id="{4558EF52-3329-446B-BE18-03AC1641D108}"/>
              </a:ext>
            </a:extLst>
          </p:cNvPr>
          <p:cNvGrpSpPr/>
          <p:nvPr/>
        </p:nvGrpSpPr>
        <p:grpSpPr>
          <a:xfrm>
            <a:off x="-1" y="0"/>
            <a:ext cx="6747187" cy="2659448"/>
            <a:chOff x="-1" y="0"/>
            <a:chExt cx="6747187" cy="2659448"/>
          </a:xfrm>
        </p:grpSpPr>
        <p:sp>
          <p:nvSpPr>
            <p:cNvPr id="41" name="矩形 4">
              <a:extLst>
                <a:ext uri="{FF2B5EF4-FFF2-40B4-BE49-F238E27FC236}">
                  <a16:creationId xmlns:a16="http://schemas.microsoft.com/office/drawing/2014/main" id="{1BDD5B9F-C609-440B-8B86-D25CCA38F9EA}"/>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2" name="矩形 5">
              <a:extLst>
                <a:ext uri="{FF2B5EF4-FFF2-40B4-BE49-F238E27FC236}">
                  <a16:creationId xmlns:a16="http://schemas.microsoft.com/office/drawing/2014/main" id="{4031906A-9B1E-49BC-852F-E52BCD5E33CF}"/>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3" name="矩形 6">
              <a:extLst>
                <a:ext uri="{FF2B5EF4-FFF2-40B4-BE49-F238E27FC236}">
                  <a16:creationId xmlns:a16="http://schemas.microsoft.com/office/drawing/2014/main" id="{83864025-2FA1-49B7-9F31-D417AA72A2DC}"/>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4" name="矩形 7">
              <a:extLst>
                <a:ext uri="{FF2B5EF4-FFF2-40B4-BE49-F238E27FC236}">
                  <a16:creationId xmlns:a16="http://schemas.microsoft.com/office/drawing/2014/main" id="{1F1FE20A-C436-4A32-BABA-C7738DE25C92}"/>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45" name="图片 21">
              <a:extLst>
                <a:ext uri="{FF2B5EF4-FFF2-40B4-BE49-F238E27FC236}">
                  <a16:creationId xmlns:a16="http://schemas.microsoft.com/office/drawing/2014/main" id="{49B840DC-A828-4F7C-835F-A371629B82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Google Shape;160;p3">
              <a:extLst>
                <a:ext uri="{FF2B5EF4-FFF2-40B4-BE49-F238E27FC236}">
                  <a16:creationId xmlns:a16="http://schemas.microsoft.com/office/drawing/2014/main" id="{591A78C9-8BCA-4D60-AFE8-57D28BAB147F}"/>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cs typeface="DFKai-SB"/>
                  <a:sym typeface="DFKai-SB"/>
                </a:rPr>
                <a:t>報名與甄選</a:t>
              </a:r>
              <a:endParaRPr sz="1600" dirty="0">
                <a:solidFill>
                  <a:schemeClr val="tx1"/>
                </a:solidFill>
              </a:endParaRPr>
            </a:p>
          </p:txBody>
        </p:sp>
      </p:grpSp>
      <p:sp>
        <p:nvSpPr>
          <p:cNvPr id="48" name="文字方塊 47">
            <a:extLst>
              <a:ext uri="{FF2B5EF4-FFF2-40B4-BE49-F238E27FC236}">
                <a16:creationId xmlns:a16="http://schemas.microsoft.com/office/drawing/2014/main" id="{B18FCB75-B38F-45CD-96E1-69BB580B86CD}"/>
              </a:ext>
            </a:extLst>
          </p:cNvPr>
          <p:cNvSpPr txBox="1"/>
          <p:nvPr/>
        </p:nvSpPr>
        <p:spPr>
          <a:xfrm>
            <a:off x="9687968" y="5356525"/>
            <a:ext cx="3355509" cy="1200329"/>
          </a:xfrm>
          <a:prstGeom prst="rect">
            <a:avLst/>
          </a:prstGeom>
          <a:solidFill>
            <a:srgbClr val="93CDDD"/>
          </a:solidFill>
        </p:spPr>
        <p:txBody>
          <a:bodyPr wrap="square" rtlCol="0">
            <a:spAutoFit/>
          </a:bodyPr>
          <a:lstStyle/>
          <a:p>
            <a:pPr algn="ctr"/>
            <a:r>
              <a:rPr lang="zh-TW" altLang="en-US" sz="3600" b="1" dirty="0">
                <a:latin typeface="標楷體" panose="03000509000000000000" pitchFamily="65" charset="-120"/>
                <a:ea typeface="標楷體" panose="03000509000000000000" pitchFamily="65" charset="-120"/>
              </a:rPr>
              <a:t>招生說明會</a:t>
            </a:r>
            <a:r>
              <a:rPr lang="en-US" altLang="zh-TW" sz="3600" b="1" spc="179" dirty="0" err="1">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rPr>
              <a:t>QRcode</a:t>
            </a:r>
            <a:endParaRPr lang="zh-TW" altLang="en-US" sz="3600" b="1" dirty="0">
              <a:latin typeface="標楷體" panose="03000509000000000000" pitchFamily="65" charset="-120"/>
              <a:ea typeface="標楷體" panose="03000509000000000000" pitchFamily="65" charset="-120"/>
            </a:endParaRPr>
          </a:p>
        </p:txBody>
      </p:sp>
      <p:sp>
        <p:nvSpPr>
          <p:cNvPr id="21" name="Text Box 12">
            <a:extLst>
              <a:ext uri="{FF2B5EF4-FFF2-40B4-BE49-F238E27FC236}">
                <a16:creationId xmlns:a16="http://schemas.microsoft.com/office/drawing/2014/main" id="{D6B842B9-A74F-4283-AC82-0CAE0C372137}"/>
              </a:ext>
            </a:extLst>
          </p:cNvPr>
          <p:cNvSpPr txBox="1">
            <a:spLocks noChangeArrowheads="1"/>
          </p:cNvSpPr>
          <p:nvPr/>
        </p:nvSpPr>
        <p:spPr bwMode="auto">
          <a:xfrm>
            <a:off x="1281752" y="8945950"/>
            <a:ext cx="14249400" cy="1175706"/>
          </a:xfrm>
          <a:prstGeom prst="rect">
            <a:avLst/>
          </a:prstGeom>
          <a:noFill/>
          <a:ln w="2857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新細明體" panose="02020500000000000000" pitchFamily="18" charset="-120"/>
              </a:defRPr>
            </a:lvl1pPr>
            <a:lvl2pPr marL="742950" indent="-285750">
              <a:spcBef>
                <a:spcPct val="20000"/>
              </a:spcBef>
              <a:buChar char="–"/>
              <a:defRPr kumimoji="1" sz="2800">
                <a:solidFill>
                  <a:schemeClr val="tx1"/>
                </a:solidFill>
                <a:latin typeface="Times New Roman" panose="02020603050405020304" pitchFamily="18" charset="0"/>
                <a:ea typeface="新細明體" panose="02020500000000000000" pitchFamily="18" charset="-120"/>
              </a:defRPr>
            </a:lvl2pPr>
            <a:lvl3pPr marL="1143000" indent="-228600">
              <a:spcBef>
                <a:spcPct val="20000"/>
              </a:spcBef>
              <a:buChar char="•"/>
              <a:defRPr kumimoji="1" sz="2400">
                <a:solidFill>
                  <a:schemeClr val="tx1"/>
                </a:solidFill>
                <a:latin typeface="Times New Roman" panose="02020603050405020304" pitchFamily="18" charset="0"/>
                <a:ea typeface="新細明體" panose="02020500000000000000" pitchFamily="18" charset="-120"/>
              </a:defRPr>
            </a:lvl3pPr>
            <a:lvl4pPr marL="16002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4pPr>
            <a:lvl5pPr marL="2057400" indent="-228600">
              <a:spcBef>
                <a:spcPct val="20000"/>
              </a:spcBef>
              <a:buChar char="»"/>
              <a:defRPr kumimoji="1" sz="20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新細明體" panose="02020500000000000000" pitchFamily="18" charset="-120"/>
              </a:defRPr>
            </a:lvl9pPr>
          </a:lstStyle>
          <a:p>
            <a:pPr>
              <a:buFontTx/>
              <a:buNone/>
            </a:pPr>
            <a:r>
              <a:rPr lang="zh-TW" altLang="en-US" b="1" dirty="0">
                <a:solidFill>
                  <a:schemeClr val="bg2"/>
                </a:solidFill>
                <a:ea typeface="標楷體" panose="03000509000000000000" pitchFamily="65" charset="-120"/>
                <a:cs typeface="Times New Roman" panose="02020603050405020304" pitchFamily="18" charset="0"/>
              </a:rPr>
              <a:t>專班問題洽詢：</a:t>
            </a:r>
            <a:r>
              <a:rPr lang="zh-TW" altLang="en-US" dirty="0">
                <a:solidFill>
                  <a:schemeClr val="bg2"/>
                </a:solidFill>
                <a:ea typeface="標楷體" panose="03000509000000000000" pitchFamily="65" charset="-120"/>
                <a:cs typeface="Times New Roman" panose="02020603050405020304" pitchFamily="18" charset="0"/>
              </a:rPr>
              <a:t>張智偉</a:t>
            </a:r>
            <a:r>
              <a:rPr lang="zh-TW" altLang="en-US" b="1" dirty="0">
                <a:solidFill>
                  <a:schemeClr val="bg2"/>
                </a:solidFill>
                <a:ea typeface="標楷體" panose="03000509000000000000" pitchFamily="65" charset="-120"/>
                <a:cs typeface="Times New Roman" panose="02020603050405020304" pitchFamily="18" charset="0"/>
              </a:rPr>
              <a:t> </a:t>
            </a:r>
            <a:r>
              <a:rPr lang="zh-TW" altLang="en-US" dirty="0">
                <a:solidFill>
                  <a:schemeClr val="bg2"/>
                </a:solidFill>
                <a:ea typeface="標楷體" panose="03000509000000000000" pitchFamily="65" charset="-120"/>
                <a:cs typeface="Times New Roman" panose="02020603050405020304" pitchFamily="18" charset="0"/>
              </a:rPr>
              <a:t>先生 </a:t>
            </a:r>
            <a:r>
              <a:rPr lang="en-US" altLang="zh-TW" dirty="0">
                <a:solidFill>
                  <a:schemeClr val="bg2"/>
                </a:solidFill>
                <a:ea typeface="標楷體" panose="03000509000000000000" pitchFamily="65" charset="-120"/>
                <a:cs typeface="Times New Roman" panose="02020603050405020304" pitchFamily="18" charset="0"/>
              </a:rPr>
              <a:t>(</a:t>
            </a:r>
            <a:r>
              <a:rPr lang="zh-TW" altLang="en-US" dirty="0">
                <a:solidFill>
                  <a:schemeClr val="bg2"/>
                </a:solidFill>
                <a:ea typeface="標楷體" panose="03000509000000000000" pitchFamily="65" charset="-120"/>
                <a:cs typeface="Times New Roman" panose="02020603050405020304" pitchFamily="18" charset="0"/>
              </a:rPr>
              <a:t>分機 </a:t>
            </a:r>
            <a:r>
              <a:rPr lang="en-US" altLang="zh-TW" dirty="0">
                <a:solidFill>
                  <a:schemeClr val="bg2"/>
                </a:solidFill>
                <a:ea typeface="標楷體" panose="03000509000000000000" pitchFamily="65" charset="-120"/>
                <a:cs typeface="Times New Roman" panose="02020603050405020304" pitchFamily="18" charset="0"/>
              </a:rPr>
              <a:t>4807, Email:</a:t>
            </a:r>
            <a:r>
              <a:rPr lang="zh-TW" altLang="en-US" dirty="0">
                <a:solidFill>
                  <a:schemeClr val="bg2"/>
                </a:solidFill>
                <a:ea typeface="標楷體" panose="03000509000000000000" pitchFamily="65" charset="-120"/>
                <a:cs typeface="Times New Roman" panose="02020603050405020304" pitchFamily="18" charset="0"/>
              </a:rPr>
              <a:t> </a:t>
            </a:r>
            <a:r>
              <a:rPr lang="en-US" altLang="zh-TW" dirty="0">
                <a:solidFill>
                  <a:schemeClr val="bg2"/>
                </a:solidFill>
                <a:ea typeface="標楷體" panose="03000509000000000000" pitchFamily="65" charset="-120"/>
                <a:cs typeface="Times New Roman" panose="02020603050405020304" pitchFamily="18" charset="0"/>
              </a:rPr>
              <a:t>t112408013@ntut.org.tw)</a:t>
            </a:r>
          </a:p>
          <a:p>
            <a:pPr>
              <a:buFontTx/>
              <a:buNone/>
            </a:pPr>
            <a:r>
              <a:rPr lang="zh-TW" altLang="en-US" dirty="0">
                <a:solidFill>
                  <a:schemeClr val="bg2"/>
                </a:solidFill>
                <a:ea typeface="標楷體" panose="03000509000000000000" pitchFamily="65" charset="-120"/>
                <a:cs typeface="Times New Roman" panose="02020603050405020304" pitchFamily="18" charset="0"/>
              </a:rPr>
              <a:t>                            施妍庭 小姐 </a:t>
            </a:r>
            <a:r>
              <a:rPr lang="en-US" altLang="zh-TW" dirty="0">
                <a:solidFill>
                  <a:schemeClr val="bg2"/>
                </a:solidFill>
                <a:ea typeface="標楷體" panose="03000509000000000000" pitchFamily="65" charset="-120"/>
                <a:cs typeface="Times New Roman" panose="02020603050405020304" pitchFamily="18" charset="0"/>
              </a:rPr>
              <a:t>(</a:t>
            </a:r>
            <a:r>
              <a:rPr lang="zh-TW" altLang="en-US" dirty="0">
                <a:solidFill>
                  <a:schemeClr val="bg2"/>
                </a:solidFill>
                <a:ea typeface="標楷體" panose="03000509000000000000" pitchFamily="65" charset="-120"/>
                <a:cs typeface="Times New Roman" panose="02020603050405020304" pitchFamily="18" charset="0"/>
              </a:rPr>
              <a:t>分機 </a:t>
            </a:r>
            <a:r>
              <a:rPr lang="en-US" altLang="zh-TW" dirty="0">
                <a:solidFill>
                  <a:schemeClr val="bg2"/>
                </a:solidFill>
                <a:ea typeface="標楷體" panose="03000509000000000000" pitchFamily="65" charset="-120"/>
                <a:cs typeface="Times New Roman" panose="02020603050405020304" pitchFamily="18" charset="0"/>
              </a:rPr>
              <a:t>4807, Email:</a:t>
            </a:r>
            <a:r>
              <a:rPr lang="zh-TW" altLang="en-US" dirty="0">
                <a:solidFill>
                  <a:schemeClr val="bg2"/>
                </a:solidFill>
                <a:ea typeface="標楷體" panose="03000509000000000000" pitchFamily="65" charset="-120"/>
                <a:cs typeface="Times New Roman" panose="02020603050405020304" pitchFamily="18" charset="0"/>
              </a:rPr>
              <a:t> </a:t>
            </a:r>
            <a:r>
              <a:rPr lang="en-US" altLang="zh-TW" dirty="0">
                <a:solidFill>
                  <a:schemeClr val="bg2"/>
                </a:solidFill>
                <a:ea typeface="標楷體" panose="03000509000000000000" pitchFamily="65" charset="-120"/>
                <a:cs typeface="Times New Roman" panose="02020603050405020304" pitchFamily="18" charset="0"/>
              </a:rPr>
              <a:t>t112408028@ntut.org.tw)</a:t>
            </a:r>
          </a:p>
        </p:txBody>
      </p:sp>
      <p:pic>
        <p:nvPicPr>
          <p:cNvPr id="6" name="圖片 5">
            <a:extLst>
              <a:ext uri="{FF2B5EF4-FFF2-40B4-BE49-F238E27FC236}">
                <a16:creationId xmlns:a16="http://schemas.microsoft.com/office/drawing/2014/main" id="{32EE7819-FF14-4557-A491-EB4559C9976C}"/>
              </a:ext>
            </a:extLst>
          </p:cNvPr>
          <p:cNvPicPr>
            <a:picLocks noChangeAspect="1"/>
          </p:cNvPicPr>
          <p:nvPr/>
        </p:nvPicPr>
        <p:blipFill>
          <a:blip r:embed="rId6"/>
          <a:stretch>
            <a:fillRect/>
          </a:stretch>
        </p:blipFill>
        <p:spPr>
          <a:xfrm>
            <a:off x="13671675" y="5443006"/>
            <a:ext cx="3377491" cy="33774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pSp>
        <p:nvGrpSpPr>
          <p:cNvPr id="82" name="组合 3">
            <a:extLst>
              <a:ext uri="{FF2B5EF4-FFF2-40B4-BE49-F238E27FC236}">
                <a16:creationId xmlns:a16="http://schemas.microsoft.com/office/drawing/2014/main" id="{D7B55049-175C-48AC-B114-989F6CB19D45}"/>
              </a:ext>
            </a:extLst>
          </p:cNvPr>
          <p:cNvGrpSpPr>
            <a:grpSpLocks/>
          </p:cNvGrpSpPr>
          <p:nvPr/>
        </p:nvGrpSpPr>
        <p:grpSpPr bwMode="auto">
          <a:xfrm>
            <a:off x="-177301" y="10151195"/>
            <a:ext cx="18465301" cy="290808"/>
            <a:chOff x="0" y="0"/>
            <a:chExt cx="8898336" cy="244833"/>
          </a:xfrm>
        </p:grpSpPr>
        <p:sp>
          <p:nvSpPr>
            <p:cNvPr id="83" name="矩形 4">
              <a:extLst>
                <a:ext uri="{FF2B5EF4-FFF2-40B4-BE49-F238E27FC236}">
                  <a16:creationId xmlns:a16="http://schemas.microsoft.com/office/drawing/2014/main" id="{55C3CCAA-DAAB-4861-B730-0142F99B5A4D}"/>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4" name="矩形 5">
              <a:extLst>
                <a:ext uri="{FF2B5EF4-FFF2-40B4-BE49-F238E27FC236}">
                  <a16:creationId xmlns:a16="http://schemas.microsoft.com/office/drawing/2014/main" id="{97CE39B2-2447-47C3-ABB1-AA2C7195C572}"/>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5" name="矩形 6">
              <a:extLst>
                <a:ext uri="{FF2B5EF4-FFF2-40B4-BE49-F238E27FC236}">
                  <a16:creationId xmlns:a16="http://schemas.microsoft.com/office/drawing/2014/main" id="{6EA547CA-D543-4E68-80A4-55B8A8840248}"/>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86" name="矩形 7">
              <a:extLst>
                <a:ext uri="{FF2B5EF4-FFF2-40B4-BE49-F238E27FC236}">
                  <a16:creationId xmlns:a16="http://schemas.microsoft.com/office/drawing/2014/main" id="{204C9A65-18DE-4FF5-A5B5-0CCA444D62FF}"/>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49" name="Google Shape;149;p3"/>
          <p:cNvSpPr/>
          <p:nvPr/>
        </p:nvSpPr>
        <p:spPr>
          <a:xfrm rot="10800000">
            <a:off x="129992" y="8148941"/>
            <a:ext cx="10441637" cy="2010236"/>
          </a:xfrm>
          <a:prstGeom prst="uturnArrow">
            <a:avLst>
              <a:gd name="adj1" fmla="val 25000"/>
              <a:gd name="adj2" fmla="val 25000"/>
              <a:gd name="adj3" fmla="val 25697"/>
              <a:gd name="adj4" fmla="val 43750"/>
              <a:gd name="adj5" fmla="val 84055"/>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50" name="Google Shape;150;p3"/>
          <p:cNvSpPr/>
          <p:nvPr/>
        </p:nvSpPr>
        <p:spPr>
          <a:xfrm>
            <a:off x="-1689746" y="5276801"/>
            <a:ext cx="11567737" cy="2010236"/>
          </a:xfrm>
          <a:prstGeom prst="uturnArrow">
            <a:avLst>
              <a:gd name="adj1" fmla="val 25000"/>
              <a:gd name="adj2" fmla="val 25000"/>
              <a:gd name="adj3" fmla="val 25697"/>
              <a:gd name="adj4" fmla="val 43750"/>
              <a:gd name="adj5" fmla="val 84055"/>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51" name="Google Shape;151;p3"/>
          <p:cNvSpPr/>
          <p:nvPr/>
        </p:nvSpPr>
        <p:spPr>
          <a:xfrm rot="10800000">
            <a:off x="-22408" y="7846929"/>
            <a:ext cx="10441637" cy="2010236"/>
          </a:xfrm>
          <a:prstGeom prst="uturnArrow">
            <a:avLst>
              <a:gd name="adj1" fmla="val 25000"/>
              <a:gd name="adj2" fmla="val 25000"/>
              <a:gd name="adj3" fmla="val 25697"/>
              <a:gd name="adj4" fmla="val 43750"/>
              <a:gd name="adj5" fmla="val 84055"/>
            </a:avLst>
          </a:prstGeom>
          <a:solidFill>
            <a:srgbClr val="C5D8F1"/>
          </a:solidFill>
          <a:ln>
            <a:noFill/>
          </a:ln>
          <a:effectLst>
            <a:outerShdw blurRad="101600" dist="508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52" name="Google Shape;152;p3"/>
          <p:cNvSpPr/>
          <p:nvPr/>
        </p:nvSpPr>
        <p:spPr>
          <a:xfrm>
            <a:off x="-1709944" y="5418083"/>
            <a:ext cx="11567737" cy="2248669"/>
          </a:xfrm>
          <a:prstGeom prst="uturnArrow">
            <a:avLst>
              <a:gd name="adj1" fmla="val 25000"/>
              <a:gd name="adj2" fmla="val 25000"/>
              <a:gd name="adj3" fmla="val 25697"/>
              <a:gd name="adj4" fmla="val 43750"/>
              <a:gd name="adj5" fmla="val 84055"/>
            </a:avLst>
          </a:prstGeom>
          <a:solidFill>
            <a:srgbClr val="C5D8F1"/>
          </a:solidFill>
          <a:ln>
            <a:noFill/>
          </a:ln>
          <a:effectLst>
            <a:outerShdw blurRad="101600" dist="50800" dir="5400000" algn="ctr" rotWithShape="0">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161" name="Google Shape;161;p3"/>
          <p:cNvSpPr txBox="1"/>
          <p:nvPr/>
        </p:nvSpPr>
        <p:spPr>
          <a:xfrm>
            <a:off x="1698067" y="1821850"/>
            <a:ext cx="14630038" cy="3348609"/>
          </a:xfrm>
          <a:prstGeom prst="rect">
            <a:avLst/>
          </a:prstGeom>
          <a:noFill/>
          <a:ln>
            <a:noFill/>
          </a:ln>
        </p:spPr>
        <p:txBody>
          <a:bodyPr spcFirstLastPara="1" wrap="square" lIns="0" tIns="0" rIns="0" bIns="0" anchor="t" anchorCtr="0">
            <a:spAutoFit/>
          </a:bodyPr>
          <a:lstStyle/>
          <a:p>
            <a:pPr marL="0" marR="0" lvl="0" indent="0" algn="just" rtl="0">
              <a:lnSpc>
                <a:spcPct val="170000"/>
              </a:lnSpc>
              <a:spcBef>
                <a:spcPts val="0"/>
              </a:spcBef>
              <a:spcAft>
                <a:spcPts val="0"/>
              </a:spcAft>
              <a:buNone/>
            </a:pPr>
            <a:r>
              <a:rPr lang="en-US" sz="3200" b="1" dirty="0">
                <a:solidFill>
                  <a:srgbClr val="0000FF"/>
                </a:solidFill>
                <a:latin typeface="標楷體" panose="03000509000000000000" pitchFamily="65" charset="-120"/>
                <a:ea typeface="標楷體" panose="03000509000000000000" pitchFamily="65" charset="-120"/>
                <a:cs typeface="DFKai-SB"/>
                <a:sym typeface="DFKai-SB"/>
              </a:rPr>
              <a:t>半導體製程與設備</a:t>
            </a:r>
            <a:r>
              <a:rPr lang="en-US" sz="3200" dirty="0">
                <a:solidFill>
                  <a:srgbClr val="000000"/>
                </a:solidFill>
                <a:latin typeface="標楷體" panose="03000509000000000000" pitchFamily="65" charset="-120"/>
                <a:ea typeface="標楷體" panose="03000509000000000000" pitchFamily="65" charset="-120"/>
                <a:cs typeface="DFKai-SB"/>
                <a:sym typeface="DFKai-SB"/>
              </a:rPr>
              <a:t>為國家重點產業發展方向之一，</a:t>
            </a:r>
            <a:r>
              <a:rPr lang="en-US" sz="3200" dirty="0">
                <a:solidFill>
                  <a:schemeClr val="dk1"/>
                </a:solidFill>
                <a:latin typeface="標楷體" panose="03000509000000000000" pitchFamily="65" charset="-120"/>
                <a:ea typeface="標楷體" panose="03000509000000000000" pitchFamily="65" charset="-120"/>
                <a:cs typeface="Times New Roman"/>
                <a:sym typeface="Times New Roman"/>
              </a:rPr>
              <a:t>本半導體製程與設備培育專班旨在結合前端製程開發與後端生產設備，透過強化產學合作、更新教學設備、</a:t>
            </a:r>
            <a:r>
              <a:rPr lang="en-US" sz="3200" b="1" dirty="0">
                <a:solidFill>
                  <a:srgbClr val="C00000"/>
                </a:solidFill>
                <a:latin typeface="標楷體" panose="03000509000000000000" pitchFamily="65" charset="-120"/>
                <a:ea typeface="標楷體" panose="03000509000000000000" pitchFamily="65" charset="-120"/>
                <a:cs typeface="Times New Roman"/>
                <a:sym typeface="Times New Roman"/>
              </a:rPr>
              <a:t>聘請實務經驗豐富的講師</a:t>
            </a:r>
            <a:r>
              <a:rPr lang="en-US" sz="3200" dirty="0">
                <a:solidFill>
                  <a:schemeClr val="dk1"/>
                </a:solidFill>
                <a:latin typeface="標楷體" panose="03000509000000000000" pitchFamily="65" charset="-120"/>
                <a:ea typeface="標楷體" panose="03000509000000000000" pitchFamily="65" charset="-120"/>
                <a:cs typeface="Times New Roman"/>
                <a:sym typeface="Times New Roman"/>
              </a:rPr>
              <a:t>、實務導向課程設計、提供持續教育和設立技術創新中心，培育整合性人才，實現</a:t>
            </a:r>
            <a:r>
              <a:rPr lang="en-US" sz="3200" b="1" dirty="0">
                <a:solidFill>
                  <a:srgbClr val="C00000"/>
                </a:solidFill>
                <a:latin typeface="標楷體" panose="03000509000000000000" pitchFamily="65" charset="-120"/>
                <a:ea typeface="標楷體" panose="03000509000000000000" pitchFamily="65" charset="-120"/>
                <a:cs typeface="Times New Roman"/>
                <a:sym typeface="Times New Roman"/>
              </a:rPr>
              <a:t>學業與就業無縫接軌</a:t>
            </a:r>
            <a:r>
              <a:rPr lang="en-US" sz="3200" dirty="0">
                <a:solidFill>
                  <a:schemeClr val="dk1"/>
                </a:solidFill>
                <a:latin typeface="標楷體" panose="03000509000000000000" pitchFamily="65" charset="-120"/>
                <a:ea typeface="標楷體" panose="03000509000000000000" pitchFamily="65" charset="-120"/>
                <a:cs typeface="Times New Roman"/>
                <a:sym typeface="Times New Roman"/>
              </a:rPr>
              <a:t>，達成學生與企業雙贏。</a:t>
            </a:r>
            <a:endParaRPr sz="3200" dirty="0">
              <a:solidFill>
                <a:srgbClr val="000000"/>
              </a:solidFill>
              <a:latin typeface="標楷體" panose="03000509000000000000" pitchFamily="65" charset="-120"/>
              <a:ea typeface="標楷體" panose="03000509000000000000" pitchFamily="65" charset="-120"/>
              <a:cs typeface="DFKai-SB"/>
              <a:sym typeface="DFKai-SB"/>
            </a:endParaRPr>
          </a:p>
        </p:txBody>
      </p:sp>
      <p:grpSp>
        <p:nvGrpSpPr>
          <p:cNvPr id="163" name="Google Shape;163;p3"/>
          <p:cNvGrpSpPr/>
          <p:nvPr/>
        </p:nvGrpSpPr>
        <p:grpSpPr>
          <a:xfrm>
            <a:off x="10990282" y="5509523"/>
            <a:ext cx="6465227" cy="4609537"/>
            <a:chOff x="11478354" y="4979573"/>
            <a:chExt cx="6641533" cy="5097921"/>
          </a:xfrm>
        </p:grpSpPr>
        <p:sp>
          <p:nvSpPr>
            <p:cNvPr id="164" name="Google Shape;164;p3"/>
            <p:cNvSpPr/>
            <p:nvPr/>
          </p:nvSpPr>
          <p:spPr>
            <a:xfrm>
              <a:off x="11478354" y="4979573"/>
              <a:ext cx="6641533" cy="5097921"/>
            </a:xfrm>
            <a:prstGeom prst="triangle">
              <a:avLst>
                <a:gd name="adj" fmla="val 50000"/>
              </a:avLst>
            </a:prstGeom>
            <a:solidFill>
              <a:schemeClr val="lt2"/>
            </a:solid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165" name="Google Shape;165;p3"/>
            <p:cNvSpPr txBox="1"/>
            <p:nvPr/>
          </p:nvSpPr>
          <p:spPr>
            <a:xfrm>
              <a:off x="14199711" y="8749721"/>
              <a:ext cx="1175464" cy="603563"/>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000" b="1" dirty="0" err="1">
                  <a:solidFill>
                    <a:srgbClr val="0000FF"/>
                  </a:solidFill>
                  <a:latin typeface="DFKai-SB"/>
                  <a:ea typeface="DFKai-SB"/>
                  <a:cs typeface="DFKai-SB"/>
                  <a:sym typeface="DFKai-SB"/>
                </a:rPr>
                <a:t>學校</a:t>
              </a:r>
              <a:endParaRPr sz="4000" b="1" dirty="0">
                <a:solidFill>
                  <a:srgbClr val="0000FF"/>
                </a:solidFill>
                <a:latin typeface="DFKai-SB"/>
                <a:ea typeface="DFKai-SB"/>
                <a:cs typeface="DFKai-SB"/>
                <a:sym typeface="DFKai-SB"/>
              </a:endParaRPr>
            </a:p>
          </p:txBody>
        </p:sp>
        <p:sp>
          <p:nvSpPr>
            <p:cNvPr id="166" name="Google Shape;166;p3"/>
            <p:cNvSpPr txBox="1"/>
            <p:nvPr/>
          </p:nvSpPr>
          <p:spPr>
            <a:xfrm>
              <a:off x="12434806" y="9304625"/>
              <a:ext cx="4466121" cy="733728"/>
            </a:xfrm>
            <a:prstGeom prst="rect">
              <a:avLst/>
            </a:prstGeom>
            <a:noFill/>
            <a:ln>
              <a:noFill/>
            </a:ln>
          </p:spPr>
          <p:txBody>
            <a:bodyPr spcFirstLastPara="1" wrap="square" lIns="0" tIns="0" rIns="0" bIns="0" anchor="t" anchorCtr="0">
              <a:spAutoFit/>
            </a:bodyPr>
            <a:lstStyle/>
            <a:p>
              <a:pPr marL="0" marR="0" lvl="0" indent="0" algn="ctr" rtl="0">
                <a:lnSpc>
                  <a:spcPct val="148718"/>
                </a:lnSpc>
                <a:spcBef>
                  <a:spcPts val="0"/>
                </a:spcBef>
                <a:spcAft>
                  <a:spcPts val="0"/>
                </a:spcAft>
                <a:buNone/>
              </a:pPr>
              <a:r>
                <a:rPr lang="en-US" sz="3200" b="1" dirty="0" err="1">
                  <a:solidFill>
                    <a:schemeClr val="dk1"/>
                  </a:solidFill>
                  <a:latin typeface="標楷體" panose="03000509000000000000" pitchFamily="65" charset="-120"/>
                  <a:ea typeface="標楷體" panose="03000509000000000000" pitchFamily="65" charset="-120"/>
                  <a:cs typeface="Times New Roman"/>
                  <a:sym typeface="Times New Roman"/>
                </a:rPr>
                <a:t>職場實務課程的接軌</a:t>
              </a:r>
              <a:endParaRPr sz="3200" b="1" dirty="0">
                <a:solidFill>
                  <a:srgbClr val="000000"/>
                </a:solidFill>
                <a:latin typeface="標楷體" panose="03000509000000000000" pitchFamily="65" charset="-120"/>
                <a:ea typeface="標楷體" panose="03000509000000000000" pitchFamily="65" charset="-120"/>
                <a:cs typeface="Times New Roman"/>
                <a:sym typeface="Times New Roman"/>
              </a:endParaRPr>
            </a:p>
          </p:txBody>
        </p:sp>
        <p:sp>
          <p:nvSpPr>
            <p:cNvPr id="167" name="Google Shape;167;p3"/>
            <p:cNvSpPr txBox="1"/>
            <p:nvPr/>
          </p:nvSpPr>
          <p:spPr>
            <a:xfrm>
              <a:off x="13350852" y="5685238"/>
              <a:ext cx="3439386" cy="3340173"/>
            </a:xfrm>
            <a:prstGeom prst="rect">
              <a:avLst/>
            </a:prstGeom>
            <a:noFill/>
            <a:ln>
              <a:noFill/>
            </a:ln>
          </p:spPr>
          <p:txBody>
            <a:bodyPr spcFirstLastPara="1" wrap="square" lIns="50800" tIns="50800" rIns="50800" bIns="50800" anchor="ctr" anchorCtr="0">
              <a:noAutofit/>
            </a:bodyPr>
            <a:lstStyle/>
            <a:p>
              <a:pPr marL="0" marR="0" lvl="0" indent="0" algn="ctr" rtl="0">
                <a:lnSpc>
                  <a:spcPct val="103833"/>
                </a:lnSpc>
                <a:spcBef>
                  <a:spcPts val="0"/>
                </a:spcBef>
                <a:spcAft>
                  <a:spcPts val="0"/>
                </a:spcAft>
                <a:buNone/>
              </a:pPr>
              <a:endParaRPr sz="1800" b="1">
                <a:solidFill>
                  <a:schemeClr val="dk1"/>
                </a:solidFill>
                <a:latin typeface="Microsoft JhengHei"/>
                <a:ea typeface="Microsoft JhengHei"/>
                <a:cs typeface="Microsoft JhengHei"/>
                <a:sym typeface="Microsoft JhengHei"/>
              </a:endParaRPr>
            </a:p>
          </p:txBody>
        </p:sp>
        <p:sp>
          <p:nvSpPr>
            <p:cNvPr id="168" name="Google Shape;168;p3"/>
            <p:cNvSpPr txBox="1"/>
            <p:nvPr/>
          </p:nvSpPr>
          <p:spPr>
            <a:xfrm>
              <a:off x="14087470" y="7403902"/>
              <a:ext cx="1399945" cy="603563"/>
            </a:xfrm>
            <a:prstGeom prst="rect">
              <a:avLst/>
            </a:prstGeom>
            <a:noFill/>
            <a:ln>
              <a:noFill/>
            </a:ln>
          </p:spPr>
          <p:txBody>
            <a:bodyPr spcFirstLastPara="1" wrap="square" lIns="0" tIns="0" rIns="0" bIns="0" anchor="t" anchorCtr="0">
              <a:spAutoFit/>
            </a:bodyPr>
            <a:lstStyle/>
            <a:p>
              <a:pPr marL="0" marR="0" lvl="0" indent="0" algn="ctr" rtl="0">
                <a:lnSpc>
                  <a:spcPct val="126000"/>
                </a:lnSpc>
                <a:spcBef>
                  <a:spcPts val="0"/>
                </a:spcBef>
                <a:spcAft>
                  <a:spcPts val="0"/>
                </a:spcAft>
                <a:buNone/>
              </a:pPr>
              <a:r>
                <a:rPr lang="en-US" sz="4000" b="1" dirty="0" err="1">
                  <a:solidFill>
                    <a:srgbClr val="C00000"/>
                  </a:solidFill>
                  <a:latin typeface="DFKai-SB"/>
                  <a:ea typeface="DFKai-SB"/>
                  <a:cs typeface="DFKai-SB"/>
                  <a:sym typeface="DFKai-SB"/>
                </a:rPr>
                <a:t>企業</a:t>
              </a:r>
              <a:endParaRPr dirty="0"/>
            </a:p>
          </p:txBody>
        </p:sp>
        <p:sp>
          <p:nvSpPr>
            <p:cNvPr id="170" name="Google Shape;170;p3"/>
            <p:cNvSpPr txBox="1"/>
            <p:nvPr/>
          </p:nvSpPr>
          <p:spPr>
            <a:xfrm>
              <a:off x="12737480" y="8067395"/>
              <a:ext cx="4099924" cy="809905"/>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1" dirty="0" err="1">
                  <a:solidFill>
                    <a:srgbClr val="000000"/>
                  </a:solidFill>
                  <a:latin typeface="DFKai-SB"/>
                  <a:ea typeface="DFKai-SB"/>
                  <a:cs typeface="DFKai-SB"/>
                  <a:sym typeface="DFKai-SB"/>
                </a:rPr>
                <a:t>增強人才專業技術</a:t>
              </a:r>
              <a:endParaRPr sz="3399" b="1" dirty="0">
                <a:solidFill>
                  <a:srgbClr val="000000"/>
                </a:solidFill>
                <a:latin typeface="DFKai-SB"/>
                <a:ea typeface="DFKai-SB"/>
                <a:cs typeface="DFKai-SB"/>
                <a:sym typeface="DFKai-SB"/>
              </a:endParaRPr>
            </a:p>
          </p:txBody>
        </p:sp>
        <p:sp>
          <p:nvSpPr>
            <p:cNvPr id="171" name="Google Shape;171;p3"/>
            <p:cNvSpPr txBox="1"/>
            <p:nvPr/>
          </p:nvSpPr>
          <p:spPr>
            <a:xfrm>
              <a:off x="13710270" y="6206018"/>
              <a:ext cx="2150473"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dirty="0" err="1">
                  <a:solidFill>
                    <a:schemeClr val="dk1"/>
                  </a:solidFill>
                  <a:latin typeface="標楷體" panose="03000509000000000000" pitchFamily="65" charset="-120"/>
                  <a:ea typeface="標楷體" panose="03000509000000000000" pitchFamily="65" charset="-120"/>
                  <a:cs typeface="Times New Roman"/>
                  <a:sym typeface="Times New Roman"/>
                </a:rPr>
                <a:t>培育產業專業人才</a:t>
              </a:r>
              <a:endParaRPr sz="3399" b="1" dirty="0">
                <a:solidFill>
                  <a:schemeClr val="dk1"/>
                </a:solidFill>
                <a:latin typeface="標楷體" panose="03000509000000000000" pitchFamily="65" charset="-120"/>
                <a:ea typeface="標楷體" panose="03000509000000000000" pitchFamily="65" charset="-120"/>
                <a:cs typeface="Times New Roman"/>
                <a:sym typeface="Times New Roman"/>
              </a:endParaRPr>
            </a:p>
          </p:txBody>
        </p:sp>
        <p:cxnSp>
          <p:nvCxnSpPr>
            <p:cNvPr id="172" name="Google Shape;172;p3"/>
            <p:cNvCxnSpPr/>
            <p:nvPr/>
          </p:nvCxnSpPr>
          <p:spPr>
            <a:xfrm>
              <a:off x="12293037" y="8877300"/>
              <a:ext cx="5067600" cy="0"/>
            </a:xfrm>
            <a:prstGeom prst="straightConnector1">
              <a:avLst/>
            </a:prstGeom>
            <a:noFill/>
            <a:ln w="76200" cap="flat" cmpd="sng">
              <a:solidFill>
                <a:schemeClr val="dk1"/>
              </a:solidFill>
              <a:prstDash val="solid"/>
              <a:round/>
              <a:headEnd type="none" w="sm" len="sm"/>
              <a:tailEnd type="none" w="sm" len="sm"/>
            </a:ln>
          </p:spPr>
        </p:cxnSp>
        <p:cxnSp>
          <p:nvCxnSpPr>
            <p:cNvPr id="173" name="Google Shape;173;p3"/>
            <p:cNvCxnSpPr/>
            <p:nvPr/>
          </p:nvCxnSpPr>
          <p:spPr>
            <a:xfrm rot="10800000" flipH="1">
              <a:off x="13191888" y="7385346"/>
              <a:ext cx="3191112" cy="27178"/>
            </a:xfrm>
            <a:prstGeom prst="straightConnector1">
              <a:avLst/>
            </a:prstGeom>
            <a:noFill/>
            <a:ln w="76200" cap="flat" cmpd="sng">
              <a:solidFill>
                <a:schemeClr val="dk1"/>
              </a:solidFill>
              <a:prstDash val="solid"/>
              <a:round/>
              <a:headEnd type="none" w="sm" len="sm"/>
              <a:tailEnd type="none" w="sm" len="sm"/>
            </a:ln>
          </p:spPr>
        </p:cxnSp>
      </p:grpSp>
      <p:grpSp>
        <p:nvGrpSpPr>
          <p:cNvPr id="174" name="Google Shape;174;p3"/>
          <p:cNvGrpSpPr/>
          <p:nvPr/>
        </p:nvGrpSpPr>
        <p:grpSpPr>
          <a:xfrm>
            <a:off x="213100" y="5195264"/>
            <a:ext cx="9228568" cy="5603042"/>
            <a:chOff x="530628" y="5549071"/>
            <a:chExt cx="5017604" cy="3264169"/>
          </a:xfrm>
        </p:grpSpPr>
        <p:grpSp>
          <p:nvGrpSpPr>
            <p:cNvPr id="175" name="Google Shape;175;p3"/>
            <p:cNvGrpSpPr/>
            <p:nvPr/>
          </p:nvGrpSpPr>
          <p:grpSpPr>
            <a:xfrm>
              <a:off x="530628" y="5642591"/>
              <a:ext cx="2396995" cy="2319056"/>
              <a:chOff x="511020" y="1942128"/>
              <a:chExt cx="2433022" cy="2388571"/>
            </a:xfrm>
          </p:grpSpPr>
          <p:pic>
            <p:nvPicPr>
              <p:cNvPr id="176" name="Google Shape;176;p3" descr="單一齒輪"/>
              <p:cNvPicPr preferRelativeResize="0"/>
              <p:nvPr/>
            </p:nvPicPr>
            <p:blipFill rotWithShape="1">
              <a:blip r:embed="rId3">
                <a:alphaModFix/>
              </a:blip>
              <a:srcRect/>
              <a:stretch/>
            </p:blipFill>
            <p:spPr>
              <a:xfrm rot="5400000">
                <a:off x="533245" y="1919903"/>
                <a:ext cx="2388571" cy="2433022"/>
              </a:xfrm>
              <a:prstGeom prst="rect">
                <a:avLst/>
              </a:prstGeom>
              <a:noFill/>
              <a:ln>
                <a:noFill/>
              </a:ln>
            </p:spPr>
          </p:pic>
          <p:sp>
            <p:nvSpPr>
              <p:cNvPr id="177" name="Google Shape;177;p3"/>
              <p:cNvSpPr/>
              <p:nvPr/>
            </p:nvSpPr>
            <p:spPr>
              <a:xfrm>
                <a:off x="1103496" y="2497208"/>
                <a:ext cx="1248064" cy="1278410"/>
              </a:xfrm>
              <a:prstGeom prst="ellipse">
                <a:avLst/>
              </a:prstGeom>
              <a:solidFill>
                <a:srgbClr val="E2F0D9"/>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err="1">
                    <a:solidFill>
                      <a:srgbClr val="CC0099"/>
                    </a:solidFill>
                    <a:latin typeface="標楷體" panose="03000509000000000000" pitchFamily="65" charset="-120"/>
                    <a:ea typeface="標楷體" panose="03000509000000000000" pitchFamily="65" charset="-120"/>
                    <a:cs typeface="Times New Roman"/>
                    <a:sym typeface="Times New Roman"/>
                  </a:rPr>
                  <a:t>教育部</a:t>
                </a:r>
                <a:endParaRPr dirty="0">
                  <a:latin typeface="標楷體" panose="03000509000000000000" pitchFamily="65" charset="-120"/>
                  <a:ea typeface="標楷體" panose="03000509000000000000" pitchFamily="65" charset="-120"/>
                </a:endParaRPr>
              </a:p>
            </p:txBody>
          </p:sp>
        </p:grpSp>
        <p:grpSp>
          <p:nvGrpSpPr>
            <p:cNvPr id="178" name="Google Shape;178;p3"/>
            <p:cNvGrpSpPr/>
            <p:nvPr/>
          </p:nvGrpSpPr>
          <p:grpSpPr>
            <a:xfrm>
              <a:off x="2150352" y="5549071"/>
              <a:ext cx="1898869" cy="1875986"/>
              <a:chOff x="493946" y="1816808"/>
              <a:chExt cx="2450094" cy="2513892"/>
            </a:xfrm>
          </p:grpSpPr>
          <p:pic>
            <p:nvPicPr>
              <p:cNvPr id="179" name="Google Shape;179;p3" descr="單一齒輪"/>
              <p:cNvPicPr preferRelativeResize="0"/>
              <p:nvPr/>
            </p:nvPicPr>
            <p:blipFill rotWithShape="1">
              <a:blip r:embed="rId3">
                <a:alphaModFix/>
              </a:blip>
              <a:srcRect/>
              <a:stretch/>
            </p:blipFill>
            <p:spPr>
              <a:xfrm rot="5400000">
                <a:off x="462047" y="1848707"/>
                <a:ext cx="2513892" cy="2450094"/>
              </a:xfrm>
              <a:prstGeom prst="rect">
                <a:avLst/>
              </a:prstGeom>
              <a:noFill/>
              <a:ln>
                <a:noFill/>
              </a:ln>
            </p:spPr>
          </p:pic>
          <p:sp>
            <p:nvSpPr>
              <p:cNvPr id="180" name="Google Shape;180;p3"/>
              <p:cNvSpPr/>
              <p:nvPr/>
            </p:nvSpPr>
            <p:spPr>
              <a:xfrm>
                <a:off x="1084928" y="2394878"/>
                <a:ext cx="1285552" cy="1381924"/>
              </a:xfrm>
              <a:prstGeom prst="ellipse">
                <a:avLst/>
              </a:prstGeom>
              <a:solidFill>
                <a:srgbClr val="B6DDE7"/>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err="1">
                    <a:solidFill>
                      <a:srgbClr val="0000FF"/>
                    </a:solidFill>
                    <a:latin typeface="標楷體" panose="03000509000000000000" pitchFamily="65" charset="-120"/>
                    <a:ea typeface="標楷體" panose="03000509000000000000" pitchFamily="65" charset="-120"/>
                    <a:cs typeface="Times New Roman"/>
                    <a:sym typeface="Times New Roman"/>
                  </a:rPr>
                  <a:t>學校</a:t>
                </a:r>
                <a:endParaRPr dirty="0">
                  <a:latin typeface="標楷體" panose="03000509000000000000" pitchFamily="65" charset="-120"/>
                  <a:ea typeface="標楷體" panose="03000509000000000000" pitchFamily="65" charset="-120"/>
                </a:endParaRPr>
              </a:p>
            </p:txBody>
          </p:sp>
        </p:grpSp>
        <p:grpSp>
          <p:nvGrpSpPr>
            <p:cNvPr id="181" name="Google Shape;181;p3"/>
            <p:cNvGrpSpPr/>
            <p:nvPr/>
          </p:nvGrpSpPr>
          <p:grpSpPr>
            <a:xfrm rot="-752432">
              <a:off x="1888360" y="6729296"/>
              <a:ext cx="2183301" cy="2083944"/>
              <a:chOff x="511019" y="1888651"/>
              <a:chExt cx="2423137" cy="2442050"/>
            </a:xfrm>
          </p:grpSpPr>
          <p:pic>
            <p:nvPicPr>
              <p:cNvPr id="182" name="Google Shape;182;p3" descr="單一齒輪"/>
              <p:cNvPicPr preferRelativeResize="0"/>
              <p:nvPr/>
            </p:nvPicPr>
            <p:blipFill rotWithShape="1">
              <a:blip r:embed="rId3">
                <a:alphaModFix/>
              </a:blip>
              <a:srcRect/>
              <a:stretch/>
            </p:blipFill>
            <p:spPr>
              <a:xfrm rot="5400000">
                <a:off x="501563" y="1898107"/>
                <a:ext cx="2442050" cy="2423137"/>
              </a:xfrm>
              <a:prstGeom prst="rect">
                <a:avLst/>
              </a:prstGeom>
              <a:noFill/>
              <a:ln>
                <a:noFill/>
              </a:ln>
            </p:spPr>
          </p:pic>
          <p:sp>
            <p:nvSpPr>
              <p:cNvPr id="183" name="Google Shape;183;p3"/>
              <p:cNvSpPr/>
              <p:nvPr/>
            </p:nvSpPr>
            <p:spPr>
              <a:xfrm rot="752432">
                <a:off x="1075712" y="2430270"/>
                <a:ext cx="1299997" cy="1320893"/>
              </a:xfrm>
              <a:prstGeom prst="ellipse">
                <a:avLst/>
              </a:prstGeom>
              <a:solidFill>
                <a:srgbClr val="E5B8B7"/>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err="1">
                    <a:solidFill>
                      <a:srgbClr val="C00000"/>
                    </a:solidFill>
                    <a:latin typeface="標楷體" panose="03000509000000000000" pitchFamily="65" charset="-120"/>
                    <a:ea typeface="標楷體" panose="03000509000000000000" pitchFamily="65" charset="-120"/>
                    <a:cs typeface="Times New Roman"/>
                    <a:sym typeface="Times New Roman"/>
                  </a:rPr>
                  <a:t>企業</a:t>
                </a:r>
                <a:endParaRPr dirty="0">
                  <a:latin typeface="標楷體" panose="03000509000000000000" pitchFamily="65" charset="-120"/>
                  <a:ea typeface="標楷體" panose="03000509000000000000" pitchFamily="65" charset="-120"/>
                </a:endParaRPr>
              </a:p>
            </p:txBody>
          </p:sp>
        </p:grpSp>
        <p:grpSp>
          <p:nvGrpSpPr>
            <p:cNvPr id="184" name="Google Shape;184;p3"/>
            <p:cNvGrpSpPr/>
            <p:nvPr/>
          </p:nvGrpSpPr>
          <p:grpSpPr>
            <a:xfrm rot="-468572">
              <a:off x="3151237" y="6027222"/>
              <a:ext cx="2396995" cy="2319057"/>
              <a:chOff x="516875" y="1905194"/>
              <a:chExt cx="2433022" cy="2388572"/>
            </a:xfrm>
          </p:grpSpPr>
          <p:pic>
            <p:nvPicPr>
              <p:cNvPr id="185" name="Google Shape;185;p3" descr="單一齒輪"/>
              <p:cNvPicPr preferRelativeResize="0"/>
              <p:nvPr/>
            </p:nvPicPr>
            <p:blipFill rotWithShape="1">
              <a:blip r:embed="rId3">
                <a:alphaModFix/>
              </a:blip>
              <a:srcRect/>
              <a:stretch/>
            </p:blipFill>
            <p:spPr>
              <a:xfrm rot="5400000">
                <a:off x="539100" y="1882969"/>
                <a:ext cx="2388572" cy="2433022"/>
              </a:xfrm>
              <a:prstGeom prst="rect">
                <a:avLst/>
              </a:prstGeom>
              <a:noFill/>
              <a:ln>
                <a:noFill/>
              </a:ln>
            </p:spPr>
          </p:pic>
          <p:sp>
            <p:nvSpPr>
              <p:cNvPr id="186" name="Google Shape;186;p3"/>
              <p:cNvSpPr/>
              <p:nvPr/>
            </p:nvSpPr>
            <p:spPr>
              <a:xfrm rot="468572">
                <a:off x="1087115" y="2467856"/>
                <a:ext cx="1248064" cy="1278410"/>
              </a:xfrm>
              <a:prstGeom prst="ellipse">
                <a:avLst/>
              </a:prstGeom>
              <a:solidFill>
                <a:srgbClr val="FBD4B4"/>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err="1">
                    <a:solidFill>
                      <a:schemeClr val="dk1"/>
                    </a:solidFill>
                    <a:latin typeface="標楷體" panose="03000509000000000000" pitchFamily="65" charset="-120"/>
                    <a:ea typeface="標楷體" panose="03000509000000000000" pitchFamily="65" charset="-120"/>
                    <a:cs typeface="Times New Roman"/>
                    <a:sym typeface="Times New Roman"/>
                  </a:rPr>
                  <a:t>學生</a:t>
                </a:r>
                <a:endParaRPr dirty="0">
                  <a:latin typeface="標楷體" panose="03000509000000000000" pitchFamily="65" charset="-120"/>
                  <a:ea typeface="標楷體" panose="03000509000000000000" pitchFamily="65" charset="-120"/>
                </a:endParaRPr>
              </a:p>
            </p:txBody>
          </p:sp>
        </p:grpSp>
      </p:grpSp>
      <p:pic>
        <p:nvPicPr>
          <p:cNvPr id="187" name="Google Shape;187;p3" descr="皇冠"/>
          <p:cNvPicPr preferRelativeResize="0"/>
          <p:nvPr/>
        </p:nvPicPr>
        <p:blipFill rotWithShape="1">
          <a:blip r:embed="rId4">
            <a:alphaModFix/>
          </a:blip>
          <a:srcRect/>
          <a:stretch/>
        </p:blipFill>
        <p:spPr>
          <a:xfrm rot="591631">
            <a:off x="14406303" y="5263813"/>
            <a:ext cx="1371061" cy="1333661"/>
          </a:xfrm>
          <a:prstGeom prst="rect">
            <a:avLst/>
          </a:prstGeom>
          <a:noFill/>
          <a:ln>
            <a:noFill/>
          </a:ln>
        </p:spPr>
      </p:pic>
      <p:grpSp>
        <p:nvGrpSpPr>
          <p:cNvPr id="46" name="组合 41">
            <a:extLst>
              <a:ext uri="{FF2B5EF4-FFF2-40B4-BE49-F238E27FC236}">
                <a16:creationId xmlns:a16="http://schemas.microsoft.com/office/drawing/2014/main" id="{D4A6187A-B9F0-4D86-8CA7-F91B88DAE39E}"/>
              </a:ext>
            </a:extLst>
          </p:cNvPr>
          <p:cNvGrpSpPr>
            <a:grpSpLocks/>
          </p:cNvGrpSpPr>
          <p:nvPr/>
        </p:nvGrpSpPr>
        <p:grpSpPr bwMode="auto">
          <a:xfrm>
            <a:off x="16511029" y="160779"/>
            <a:ext cx="1723905" cy="2659448"/>
            <a:chOff x="0" y="0"/>
            <a:chExt cx="1878012" cy="2897188"/>
          </a:xfrm>
        </p:grpSpPr>
        <p:sp>
          <p:nvSpPr>
            <p:cNvPr id="47" name="AutoShape 69">
              <a:extLst>
                <a:ext uri="{FF2B5EF4-FFF2-40B4-BE49-F238E27FC236}">
                  <a16:creationId xmlns:a16="http://schemas.microsoft.com/office/drawing/2014/main" id="{1EEB61C0-7BAA-4EE6-AD49-5418DACC8EA6}"/>
                </a:ext>
              </a:extLst>
            </p:cNvPr>
            <p:cNvSpPr>
              <a:spLocks noChangeAspect="1" noChangeArrowheads="1" noTextEdit="1"/>
            </p:cNvSpPr>
            <p:nvPr/>
          </p:nvSpPr>
          <p:spPr bwMode="auto">
            <a:xfrm>
              <a:off x="15875" y="15875"/>
              <a:ext cx="186213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 name="Freeform 71">
              <a:extLst>
                <a:ext uri="{FF2B5EF4-FFF2-40B4-BE49-F238E27FC236}">
                  <a16:creationId xmlns:a16="http://schemas.microsoft.com/office/drawing/2014/main" id="{39990B1C-7E89-49FA-BD37-71A974631315}"/>
                </a:ext>
              </a:extLst>
            </p:cNvPr>
            <p:cNvSpPr>
              <a:spLocks/>
            </p:cNvSpPr>
            <p:nvPr/>
          </p:nvSpPr>
          <p:spPr bwMode="auto">
            <a:xfrm>
              <a:off x="893762" y="315913"/>
              <a:ext cx="182562" cy="179388"/>
            </a:xfrm>
            <a:custGeom>
              <a:avLst/>
              <a:gdLst>
                <a:gd name="T0" fmla="*/ 0 w 12"/>
                <a:gd name="T1" fmla="*/ 223472601 h 12"/>
                <a:gd name="T2" fmla="*/ 0 w 12"/>
                <a:gd name="T3" fmla="*/ 1340835606 h 12"/>
                <a:gd name="T4" fmla="*/ 925802329 w 12"/>
                <a:gd name="T5" fmla="*/ 2147483646 h 12"/>
                <a:gd name="T6" fmla="*/ 2147483646 w 12"/>
                <a:gd name="T7" fmla="*/ 2147483646 h 12"/>
                <a:gd name="T8" fmla="*/ 2147483646 w 12"/>
                <a:gd name="T9" fmla="*/ 1340835606 h 12"/>
                <a:gd name="T10" fmla="*/ 2147483646 w 12"/>
                <a:gd name="T11" fmla="*/ 223472601 h 12"/>
                <a:gd name="T12" fmla="*/ 0 w 12"/>
                <a:gd name="T13" fmla="*/ 223472601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9" name="Freeform 72">
              <a:extLst>
                <a:ext uri="{FF2B5EF4-FFF2-40B4-BE49-F238E27FC236}">
                  <a16:creationId xmlns:a16="http://schemas.microsoft.com/office/drawing/2014/main" id="{2A41FF01-1566-43B3-96E5-CAC416008B91}"/>
                </a:ext>
              </a:extLst>
            </p:cNvPr>
            <p:cNvSpPr>
              <a:spLocks/>
            </p:cNvSpPr>
            <p:nvPr/>
          </p:nvSpPr>
          <p:spPr bwMode="auto">
            <a:xfrm>
              <a:off x="15875" y="495300"/>
              <a:ext cx="120650" cy="104775"/>
            </a:xfrm>
            <a:custGeom>
              <a:avLst/>
              <a:gdLst>
                <a:gd name="T0" fmla="*/ 454895744 w 8"/>
                <a:gd name="T1" fmla="*/ 1344218346 h 7"/>
                <a:gd name="T2" fmla="*/ 682336075 w 8"/>
                <a:gd name="T3" fmla="*/ 224038886 h 7"/>
                <a:gd name="T4" fmla="*/ 1819552813 w 8"/>
                <a:gd name="T5" fmla="*/ 896140575 h 7"/>
                <a:gd name="T6" fmla="*/ 454895744 w 8"/>
                <a:gd name="T7" fmla="*/ 134421834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73">
              <a:extLst>
                <a:ext uri="{FF2B5EF4-FFF2-40B4-BE49-F238E27FC236}">
                  <a16:creationId xmlns:a16="http://schemas.microsoft.com/office/drawing/2014/main" id="{A5A40C3D-CFC3-4598-A775-3E0DE8052287}"/>
                </a:ext>
              </a:extLst>
            </p:cNvPr>
            <p:cNvSpPr>
              <a:spLocks/>
            </p:cNvSpPr>
            <p:nvPr/>
          </p:nvSpPr>
          <p:spPr bwMode="auto">
            <a:xfrm>
              <a:off x="1741487" y="555625"/>
              <a:ext cx="106362" cy="119063"/>
            </a:xfrm>
            <a:custGeom>
              <a:avLst/>
              <a:gdLst>
                <a:gd name="T0" fmla="*/ 0 w 7"/>
                <a:gd name="T1" fmla="*/ 886007315 h 8"/>
                <a:gd name="T2" fmla="*/ 692629344 w 7"/>
                <a:gd name="T3" fmla="*/ 1771999746 h 8"/>
                <a:gd name="T4" fmla="*/ 1616125006 w 7"/>
                <a:gd name="T5" fmla="*/ 1328996089 h 8"/>
                <a:gd name="T6" fmla="*/ 1154377175 w 7"/>
                <a:gd name="T7" fmla="*/ 221501829 h 8"/>
                <a:gd name="T8" fmla="*/ 0 w 7"/>
                <a:gd name="T9" fmla="*/ 886007315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74">
              <a:extLst>
                <a:ext uri="{FF2B5EF4-FFF2-40B4-BE49-F238E27FC236}">
                  <a16:creationId xmlns:a16="http://schemas.microsoft.com/office/drawing/2014/main" id="{3CC8EE30-00C5-47CB-82DD-74FFF6121748}"/>
                </a:ext>
              </a:extLst>
            </p:cNvPr>
            <p:cNvSpPr>
              <a:spLocks/>
            </p:cNvSpPr>
            <p:nvPr/>
          </p:nvSpPr>
          <p:spPr bwMode="auto">
            <a:xfrm>
              <a:off x="546100" y="1065213"/>
              <a:ext cx="877887" cy="434975"/>
            </a:xfrm>
            <a:custGeom>
              <a:avLst/>
              <a:gdLst>
                <a:gd name="T0" fmla="*/ 0 w 58"/>
                <a:gd name="T1" fmla="*/ 2147483646 h 29"/>
                <a:gd name="T2" fmla="*/ 2147483646 w 58"/>
                <a:gd name="T3" fmla="*/ 2147483646 h 29"/>
                <a:gd name="T4" fmla="*/ 2147483646 w 58"/>
                <a:gd name="T5" fmla="*/ 2147483646 h 29"/>
                <a:gd name="T6" fmla="*/ 2147483646 w 58"/>
                <a:gd name="T7" fmla="*/ 2147483646 h 29"/>
                <a:gd name="T8" fmla="*/ 2147483646 w 58"/>
                <a:gd name="T9" fmla="*/ 224972070 h 29"/>
                <a:gd name="T10" fmla="*/ 2147483646 w 58"/>
                <a:gd name="T11" fmla="*/ 0 h 29"/>
                <a:gd name="T12" fmla="*/ 0 w 58"/>
                <a:gd name="T13" fmla="*/ 2147483646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75">
              <a:extLst>
                <a:ext uri="{FF2B5EF4-FFF2-40B4-BE49-F238E27FC236}">
                  <a16:creationId xmlns:a16="http://schemas.microsoft.com/office/drawing/2014/main" id="{9F19B10B-4A67-4BBA-9F7D-5D534978DB25}"/>
                </a:ext>
              </a:extLst>
            </p:cNvPr>
            <p:cNvSpPr>
              <a:spLocks/>
            </p:cNvSpPr>
            <p:nvPr/>
          </p:nvSpPr>
          <p:spPr bwMode="auto">
            <a:xfrm>
              <a:off x="682625" y="1141413"/>
              <a:ext cx="635000" cy="1604963"/>
            </a:xfrm>
            <a:custGeom>
              <a:avLst/>
              <a:gdLst>
                <a:gd name="T0" fmla="*/ 0 w 42"/>
                <a:gd name="T1" fmla="*/ 1799913506 h 107"/>
                <a:gd name="T2" fmla="*/ 457169762 w 42"/>
                <a:gd name="T3" fmla="*/ 2147483646 h 107"/>
                <a:gd name="T4" fmla="*/ 1142924405 w 42"/>
                <a:gd name="T5" fmla="*/ 2147483646 h 107"/>
                <a:gd name="T6" fmla="*/ 1600094167 w 42"/>
                <a:gd name="T7" fmla="*/ 2147483646 h 107"/>
                <a:gd name="T8" fmla="*/ 2147483646 w 42"/>
                <a:gd name="T9" fmla="*/ 2147483646 h 107"/>
                <a:gd name="T10" fmla="*/ 2147483646 w 42"/>
                <a:gd name="T11" fmla="*/ 2147483646 h 107"/>
                <a:gd name="T12" fmla="*/ 2147483646 w 42"/>
                <a:gd name="T13" fmla="*/ 2147483646 h 107"/>
                <a:gd name="T14" fmla="*/ 2147483646 w 42"/>
                <a:gd name="T15" fmla="*/ 2147483646 h 107"/>
                <a:gd name="T16" fmla="*/ 2147483646 w 42"/>
                <a:gd name="T17" fmla="*/ 2147483646 h 107"/>
                <a:gd name="T18" fmla="*/ 2147483646 w 42"/>
                <a:gd name="T19" fmla="*/ 2147483646 h 107"/>
                <a:gd name="T20" fmla="*/ 2147483646 w 42"/>
                <a:gd name="T21" fmla="*/ 2147483646 h 107"/>
                <a:gd name="T22" fmla="*/ 2147483646 w 42"/>
                <a:gd name="T23" fmla="*/ 2147483646 h 107"/>
                <a:gd name="T24" fmla="*/ 2147483646 w 42"/>
                <a:gd name="T25" fmla="*/ 2147483646 h 107"/>
                <a:gd name="T26" fmla="*/ 2147483646 w 42"/>
                <a:gd name="T27" fmla="*/ 2147483646 h 107"/>
                <a:gd name="T28" fmla="*/ 2147483646 w 42"/>
                <a:gd name="T29" fmla="*/ 2147483646 h 107"/>
                <a:gd name="T30" fmla="*/ 2147483646 w 42"/>
                <a:gd name="T31" fmla="*/ 2147483646 h 107"/>
                <a:gd name="T32" fmla="*/ 2147483646 w 42"/>
                <a:gd name="T33" fmla="*/ 2147483646 h 107"/>
                <a:gd name="T34" fmla="*/ 2147483646 w 42"/>
                <a:gd name="T35" fmla="*/ 2147483646 h 107"/>
                <a:gd name="T36" fmla="*/ 2147483646 w 42"/>
                <a:gd name="T37" fmla="*/ 2147483646 h 107"/>
                <a:gd name="T38" fmla="*/ 2147483646 w 42"/>
                <a:gd name="T39" fmla="*/ 2147483646 h 107"/>
                <a:gd name="T40" fmla="*/ 2147483646 w 42"/>
                <a:gd name="T41" fmla="*/ 2147483646 h 107"/>
                <a:gd name="T42" fmla="*/ 2147483646 w 42"/>
                <a:gd name="T43" fmla="*/ 449974627 h 107"/>
                <a:gd name="T44" fmla="*/ 457169762 w 42"/>
                <a:gd name="T45" fmla="*/ 0 h 107"/>
                <a:gd name="T46" fmla="*/ 0 w 42"/>
                <a:gd name="T47" fmla="*/ 1799913506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3" name="Freeform 76">
              <a:extLst>
                <a:ext uri="{FF2B5EF4-FFF2-40B4-BE49-F238E27FC236}">
                  <a16:creationId xmlns:a16="http://schemas.microsoft.com/office/drawing/2014/main" id="{2E518482-5777-4532-8161-C9BF9FF7E86C}"/>
                </a:ext>
              </a:extLst>
            </p:cNvPr>
            <p:cNvSpPr>
              <a:spLocks/>
            </p:cNvSpPr>
            <p:nvPr/>
          </p:nvSpPr>
          <p:spPr bwMode="auto">
            <a:xfrm>
              <a:off x="682625" y="1141413"/>
              <a:ext cx="271462" cy="223838"/>
            </a:xfrm>
            <a:custGeom>
              <a:avLst/>
              <a:gdLst>
                <a:gd name="T0" fmla="*/ 454879825 w 18"/>
                <a:gd name="T1" fmla="*/ 445363007 h 15"/>
                <a:gd name="T2" fmla="*/ 0 w 18"/>
                <a:gd name="T3" fmla="*/ 1781452029 h 15"/>
                <a:gd name="T4" fmla="*/ 0 w 18"/>
                <a:gd name="T5" fmla="*/ 2147483646 h 15"/>
                <a:gd name="T6" fmla="*/ 909774731 w 18"/>
                <a:gd name="T7" fmla="*/ 2147483646 h 15"/>
                <a:gd name="T8" fmla="*/ 1592109549 w 18"/>
                <a:gd name="T9" fmla="*/ 1558777987 h 15"/>
                <a:gd name="T10" fmla="*/ 2147483646 w 18"/>
                <a:gd name="T11" fmla="*/ 2147483646 h 15"/>
                <a:gd name="T12" fmla="*/ 1137214643 w 18"/>
                <a:gd name="T13" fmla="*/ 0 h 15"/>
                <a:gd name="T14" fmla="*/ 909774731 w 18"/>
                <a:gd name="T15" fmla="*/ 0 h 15"/>
                <a:gd name="T16" fmla="*/ 454879825 w 18"/>
                <a:gd name="T17" fmla="*/ 44536300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4" name="Freeform 77">
              <a:extLst>
                <a:ext uri="{FF2B5EF4-FFF2-40B4-BE49-F238E27FC236}">
                  <a16:creationId xmlns:a16="http://schemas.microsoft.com/office/drawing/2014/main" id="{33B9AB1C-DAC9-4537-8BEB-2AF66C5A96D8}"/>
                </a:ext>
              </a:extLst>
            </p:cNvPr>
            <p:cNvSpPr>
              <a:spLocks/>
            </p:cNvSpPr>
            <p:nvPr/>
          </p:nvSpPr>
          <p:spPr bwMode="auto">
            <a:xfrm>
              <a:off x="787400" y="1155700"/>
              <a:ext cx="530225" cy="1590675"/>
            </a:xfrm>
            <a:custGeom>
              <a:avLst/>
              <a:gdLst>
                <a:gd name="T0" fmla="*/ 2147483646 w 35"/>
                <a:gd name="T1" fmla="*/ 2147483646 h 106"/>
                <a:gd name="T2" fmla="*/ 2147483646 w 35"/>
                <a:gd name="T3" fmla="*/ 2147483646 h 106"/>
                <a:gd name="T4" fmla="*/ 2147483646 w 35"/>
                <a:gd name="T5" fmla="*/ 2147483646 h 106"/>
                <a:gd name="T6" fmla="*/ 2147483646 w 35"/>
                <a:gd name="T7" fmla="*/ 2147483646 h 106"/>
                <a:gd name="T8" fmla="*/ 2147483646 w 35"/>
                <a:gd name="T9" fmla="*/ 2147483646 h 106"/>
                <a:gd name="T10" fmla="*/ 2147483646 w 35"/>
                <a:gd name="T11" fmla="*/ 2147483646 h 106"/>
                <a:gd name="T12" fmla="*/ 2147483646 w 35"/>
                <a:gd name="T13" fmla="*/ 2147483646 h 106"/>
                <a:gd name="T14" fmla="*/ 2147483646 w 35"/>
                <a:gd name="T15" fmla="*/ 225185557 h 106"/>
                <a:gd name="T16" fmla="*/ 1836002533 w 35"/>
                <a:gd name="T17" fmla="*/ 0 h 106"/>
                <a:gd name="T18" fmla="*/ 0 w 35"/>
                <a:gd name="T19" fmla="*/ 675571678 h 106"/>
                <a:gd name="T20" fmla="*/ 2147483646 w 35"/>
                <a:gd name="T21" fmla="*/ 2147483646 h 106"/>
                <a:gd name="T22" fmla="*/ 0 w 35"/>
                <a:gd name="T23" fmla="*/ 2147483646 h 106"/>
                <a:gd name="T24" fmla="*/ 918001266 w 35"/>
                <a:gd name="T25" fmla="*/ 2147483646 h 106"/>
                <a:gd name="T26" fmla="*/ 1606506004 w 35"/>
                <a:gd name="T27" fmla="*/ 2147483646 h 106"/>
                <a:gd name="T28" fmla="*/ 0 w 35"/>
                <a:gd name="T29" fmla="*/ 2147483646 h 106"/>
                <a:gd name="T30" fmla="*/ 2065514211 w 35"/>
                <a:gd name="T31" fmla="*/ 2147483646 h 106"/>
                <a:gd name="T32" fmla="*/ 0 w 35"/>
                <a:gd name="T33" fmla="*/ 2147483646 h 106"/>
                <a:gd name="T34" fmla="*/ 1606506004 w 35"/>
                <a:gd name="T35" fmla="*/ 2147483646 h 106"/>
                <a:gd name="T36" fmla="*/ 2065514211 w 35"/>
                <a:gd name="T37" fmla="*/ 2147483646 h 106"/>
                <a:gd name="T38" fmla="*/ 2147483646 w 35"/>
                <a:gd name="T39" fmla="*/ 2147483646 h 106"/>
                <a:gd name="T40" fmla="*/ 2147483646 w 35"/>
                <a:gd name="T41" fmla="*/ 2147483646 h 106"/>
                <a:gd name="T42" fmla="*/ 918001266 w 35"/>
                <a:gd name="T43" fmla="*/ 2147483646 h 106"/>
                <a:gd name="T44" fmla="*/ 2065514211 w 35"/>
                <a:gd name="T45" fmla="*/ 2147483646 h 106"/>
                <a:gd name="T46" fmla="*/ 2147483646 w 35"/>
                <a:gd name="T47" fmla="*/ 2147483646 h 106"/>
                <a:gd name="T48" fmla="*/ 2147483646 w 35"/>
                <a:gd name="T49" fmla="*/ 2147483646 h 106"/>
                <a:gd name="T50" fmla="*/ 459008208 w 35"/>
                <a:gd name="T51" fmla="*/ 2147483646 h 106"/>
                <a:gd name="T52" fmla="*/ 918001266 w 35"/>
                <a:gd name="T53" fmla="*/ 2147483646 h 106"/>
                <a:gd name="T54" fmla="*/ 918001266 w 35"/>
                <a:gd name="T55" fmla="*/ 2147483646 h 106"/>
                <a:gd name="T56" fmla="*/ 2147483646 w 35"/>
                <a:gd name="T57" fmla="*/ 2147483646 h 106"/>
                <a:gd name="T58" fmla="*/ 2147483646 w 35"/>
                <a:gd name="T59" fmla="*/ 2147483646 h 106"/>
                <a:gd name="T60" fmla="*/ 2147483646 w 35"/>
                <a:gd name="T61" fmla="*/ 2147483646 h 106"/>
                <a:gd name="T62" fmla="*/ 2147483646 w 35"/>
                <a:gd name="T63" fmla="*/ 2147483646 h 106"/>
                <a:gd name="T64" fmla="*/ 2147483646 w 35"/>
                <a:gd name="T65" fmla="*/ 2147483646 h 106"/>
                <a:gd name="T66" fmla="*/ 2147483646 w 35"/>
                <a:gd name="T67" fmla="*/ 2147483646 h 106"/>
                <a:gd name="T68" fmla="*/ 2147483646 w 35"/>
                <a:gd name="T69" fmla="*/ 2147483646 h 106"/>
                <a:gd name="T70" fmla="*/ 2147483646 w 35"/>
                <a:gd name="T71" fmla="*/ 2147483646 h 106"/>
                <a:gd name="T72" fmla="*/ 2147483646 w 35"/>
                <a:gd name="T73" fmla="*/ 2147483646 h 106"/>
                <a:gd name="T74" fmla="*/ 2147483646 w 35"/>
                <a:gd name="T75" fmla="*/ 2147483646 h 106"/>
                <a:gd name="T76" fmla="*/ 2147483646 w 35"/>
                <a:gd name="T77" fmla="*/ 2147483646 h 106"/>
                <a:gd name="T78" fmla="*/ 2147483646 w 35"/>
                <a:gd name="T79" fmla="*/ 2147483646 h 106"/>
                <a:gd name="T80" fmla="*/ 2147483646 w 35"/>
                <a:gd name="T81" fmla="*/ 2147483646 h 106"/>
                <a:gd name="T82" fmla="*/ 2147483646 w 35"/>
                <a:gd name="T83" fmla="*/ 2147483646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5" name="Freeform 78">
              <a:extLst>
                <a:ext uri="{FF2B5EF4-FFF2-40B4-BE49-F238E27FC236}">
                  <a16:creationId xmlns:a16="http://schemas.microsoft.com/office/drawing/2014/main" id="{61337730-67BE-4A98-815C-6CA817E4B1DD}"/>
                </a:ext>
              </a:extLst>
            </p:cNvPr>
            <p:cNvSpPr>
              <a:spLocks/>
            </p:cNvSpPr>
            <p:nvPr/>
          </p:nvSpPr>
          <p:spPr bwMode="auto">
            <a:xfrm>
              <a:off x="893762" y="330200"/>
              <a:ext cx="136525" cy="165100"/>
            </a:xfrm>
            <a:custGeom>
              <a:avLst/>
              <a:gdLst>
                <a:gd name="T0" fmla="*/ 0 w 9"/>
                <a:gd name="T1" fmla="*/ 0 h 11"/>
                <a:gd name="T2" fmla="*/ 0 w 9"/>
                <a:gd name="T3" fmla="*/ 1126357227 h 11"/>
                <a:gd name="T4" fmla="*/ 920451550 w 9"/>
                <a:gd name="T5" fmla="*/ 2147483646 h 11"/>
                <a:gd name="T6" fmla="*/ 1150556853 w 9"/>
                <a:gd name="T7" fmla="*/ 2147483646 h 11"/>
                <a:gd name="T8" fmla="*/ 1380677325 w 9"/>
                <a:gd name="T9" fmla="*/ 2027458018 h 11"/>
                <a:gd name="T10" fmla="*/ 1380677325 w 9"/>
                <a:gd name="T11" fmla="*/ 1576915127 h 11"/>
                <a:gd name="T12" fmla="*/ 1840903100 w 9"/>
                <a:gd name="T13" fmla="*/ 1351643682 h 11"/>
                <a:gd name="T14" fmla="*/ 2071008403 w 9"/>
                <a:gd name="T15" fmla="*/ 901085782 h 11"/>
                <a:gd name="T16" fmla="*/ 460225775 w 9"/>
                <a:gd name="T17" fmla="*/ 0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6" name="Freeform 79">
              <a:extLst>
                <a:ext uri="{FF2B5EF4-FFF2-40B4-BE49-F238E27FC236}">
                  <a16:creationId xmlns:a16="http://schemas.microsoft.com/office/drawing/2014/main" id="{7DFA041C-50E3-475C-BDD8-65AF37BD6315}"/>
                </a:ext>
              </a:extLst>
            </p:cNvPr>
            <p:cNvSpPr>
              <a:spLocks/>
            </p:cNvSpPr>
            <p:nvPr/>
          </p:nvSpPr>
          <p:spPr bwMode="auto">
            <a:xfrm>
              <a:off x="682625" y="404813"/>
              <a:ext cx="635000" cy="901700"/>
            </a:xfrm>
            <a:custGeom>
              <a:avLst/>
              <a:gdLst>
                <a:gd name="T0" fmla="*/ 0 w 42"/>
                <a:gd name="T1" fmla="*/ 2147483646 h 60"/>
                <a:gd name="T2" fmla="*/ 2147483646 w 42"/>
                <a:gd name="T3" fmla="*/ 2147483646 h 60"/>
                <a:gd name="T4" fmla="*/ 2147483646 w 42"/>
                <a:gd name="T5" fmla="*/ 2147483646 h 60"/>
                <a:gd name="T6" fmla="*/ 2147483646 w 42"/>
                <a:gd name="T7" fmla="*/ 2147483646 h 60"/>
                <a:gd name="T8" fmla="*/ 2147483646 w 42"/>
                <a:gd name="T9" fmla="*/ 0 h 60"/>
                <a:gd name="T10" fmla="*/ 2147483646 w 42"/>
                <a:gd name="T11" fmla="*/ 903398202 h 60"/>
                <a:gd name="T12" fmla="*/ 2147483646 w 42"/>
                <a:gd name="T13" fmla="*/ 677552408 h 60"/>
                <a:gd name="T14" fmla="*/ 2147483646 w 42"/>
                <a:gd name="T15" fmla="*/ 0 h 60"/>
                <a:gd name="T16" fmla="*/ 2147483646 w 42"/>
                <a:gd name="T17" fmla="*/ 0 h 60"/>
                <a:gd name="T18" fmla="*/ 1142924405 w 42"/>
                <a:gd name="T19" fmla="*/ 2147483646 h 60"/>
                <a:gd name="T20" fmla="*/ 0 w 42"/>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7" name="Freeform 80">
              <a:extLst>
                <a:ext uri="{FF2B5EF4-FFF2-40B4-BE49-F238E27FC236}">
                  <a16:creationId xmlns:a16="http://schemas.microsoft.com/office/drawing/2014/main" id="{ECAECF96-3062-4188-B29B-A4D74C955B58}"/>
                </a:ext>
              </a:extLst>
            </p:cNvPr>
            <p:cNvSpPr>
              <a:spLocks/>
            </p:cNvSpPr>
            <p:nvPr/>
          </p:nvSpPr>
          <p:spPr bwMode="auto">
            <a:xfrm>
              <a:off x="682625" y="420688"/>
              <a:ext cx="241300" cy="749300"/>
            </a:xfrm>
            <a:custGeom>
              <a:avLst/>
              <a:gdLst>
                <a:gd name="T0" fmla="*/ 2046993144 w 16"/>
                <a:gd name="T1" fmla="*/ 2147483646 h 50"/>
                <a:gd name="T2" fmla="*/ 1592112481 w 16"/>
                <a:gd name="T3" fmla="*/ 2147483646 h 50"/>
                <a:gd name="T4" fmla="*/ 2147483646 w 16"/>
                <a:gd name="T5" fmla="*/ 2147483646 h 50"/>
                <a:gd name="T6" fmla="*/ 1592112481 w 16"/>
                <a:gd name="T7" fmla="*/ 2147483646 h 50"/>
                <a:gd name="T8" fmla="*/ 2147483646 w 16"/>
                <a:gd name="T9" fmla="*/ 2147483646 h 50"/>
                <a:gd name="T10" fmla="*/ 2147483646 w 16"/>
                <a:gd name="T11" fmla="*/ 2147483646 h 50"/>
                <a:gd name="T12" fmla="*/ 2147483646 w 16"/>
                <a:gd name="T13" fmla="*/ 2147483646 h 50"/>
                <a:gd name="T14" fmla="*/ 2147483646 w 16"/>
                <a:gd name="T15" fmla="*/ 2147483646 h 50"/>
                <a:gd name="T16" fmla="*/ 2147483646 w 16"/>
                <a:gd name="T17" fmla="*/ 673740588 h 50"/>
                <a:gd name="T18" fmla="*/ 2147483646 w 16"/>
                <a:gd name="T19" fmla="*/ 1347481176 h 50"/>
                <a:gd name="T20" fmla="*/ 2147483646 w 16"/>
                <a:gd name="T21" fmla="*/ 0 h 50"/>
                <a:gd name="T22" fmla="*/ 1592112481 w 16"/>
                <a:gd name="T23" fmla="*/ 2147483646 h 50"/>
                <a:gd name="T24" fmla="*/ 909776406 w 16"/>
                <a:gd name="T25" fmla="*/ 2147483646 h 50"/>
                <a:gd name="T26" fmla="*/ 0 w 16"/>
                <a:gd name="T27" fmla="*/ 2147483646 h 50"/>
                <a:gd name="T28" fmla="*/ 682336075 w 16"/>
                <a:gd name="T29" fmla="*/ 2147483646 h 50"/>
                <a:gd name="T30" fmla="*/ 2046993144 w 16"/>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8" name="Freeform 81">
              <a:extLst>
                <a:ext uri="{FF2B5EF4-FFF2-40B4-BE49-F238E27FC236}">
                  <a16:creationId xmlns:a16="http://schemas.microsoft.com/office/drawing/2014/main" id="{29DD51EA-09D4-446B-B7EC-5676D83EEDF2}"/>
                </a:ext>
              </a:extLst>
            </p:cNvPr>
            <p:cNvSpPr>
              <a:spLocks/>
            </p:cNvSpPr>
            <p:nvPr/>
          </p:nvSpPr>
          <p:spPr bwMode="auto">
            <a:xfrm>
              <a:off x="1030287" y="434975"/>
              <a:ext cx="76200" cy="74613"/>
            </a:xfrm>
            <a:custGeom>
              <a:avLst/>
              <a:gdLst>
                <a:gd name="T0" fmla="*/ 1161288000 w 5"/>
                <a:gd name="T1" fmla="*/ 0 h 5"/>
                <a:gd name="T2" fmla="*/ 0 w 5"/>
                <a:gd name="T3" fmla="*/ 1113419954 h 5"/>
                <a:gd name="T4" fmla="*/ 1161288000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9" name="Freeform 82">
              <a:extLst>
                <a:ext uri="{FF2B5EF4-FFF2-40B4-BE49-F238E27FC236}">
                  <a16:creationId xmlns:a16="http://schemas.microsoft.com/office/drawing/2014/main" id="{B305EC89-C2C3-4936-B85B-BEA82CF627EA}"/>
                </a:ext>
              </a:extLst>
            </p:cNvPr>
            <p:cNvSpPr>
              <a:spLocks/>
            </p:cNvSpPr>
            <p:nvPr/>
          </p:nvSpPr>
          <p:spPr bwMode="auto">
            <a:xfrm>
              <a:off x="1076325" y="465138"/>
              <a:ext cx="241300" cy="750888"/>
            </a:xfrm>
            <a:custGeom>
              <a:avLst/>
              <a:gdLst>
                <a:gd name="T0" fmla="*/ 2147483646 w 16"/>
                <a:gd name="T1" fmla="*/ 2147483646 h 50"/>
                <a:gd name="T2" fmla="*/ 2046993144 w 16"/>
                <a:gd name="T3" fmla="*/ 1804263722 h 50"/>
                <a:gd name="T4" fmla="*/ 909776406 w 16"/>
                <a:gd name="T5" fmla="*/ 0 h 50"/>
                <a:gd name="T6" fmla="*/ 0 w 16"/>
                <a:gd name="T7" fmla="*/ 2147483646 h 50"/>
                <a:gd name="T8" fmla="*/ 909776406 w 16"/>
                <a:gd name="T9" fmla="*/ 1353205300 h 50"/>
                <a:gd name="T10" fmla="*/ 909776406 w 16"/>
                <a:gd name="T11" fmla="*/ 2147483646 h 50"/>
                <a:gd name="T12" fmla="*/ 2046993144 w 16"/>
                <a:gd name="T13" fmla="*/ 2147483646 h 50"/>
                <a:gd name="T14" fmla="*/ 1364672150 w 16"/>
                <a:gd name="T15" fmla="*/ 2147483646 h 50"/>
                <a:gd name="T16" fmla="*/ 1364672150 w 16"/>
                <a:gd name="T17" fmla="*/ 2147483646 h 50"/>
                <a:gd name="T18" fmla="*/ 2046993144 w 16"/>
                <a:gd name="T19" fmla="*/ 2147483646 h 50"/>
                <a:gd name="T20" fmla="*/ 2147483646 w 16"/>
                <a:gd name="T21" fmla="*/ 2147483646 h 50"/>
                <a:gd name="T22" fmla="*/ 2147483646 w 16"/>
                <a:gd name="T23" fmla="*/ 214748364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0" name="Freeform 83">
              <a:extLst>
                <a:ext uri="{FF2B5EF4-FFF2-40B4-BE49-F238E27FC236}">
                  <a16:creationId xmlns:a16="http://schemas.microsoft.com/office/drawing/2014/main" id="{149B631B-471E-4669-8B1C-55BD0A642C6A}"/>
                </a:ext>
              </a:extLst>
            </p:cNvPr>
            <p:cNvSpPr>
              <a:spLocks/>
            </p:cNvSpPr>
            <p:nvPr/>
          </p:nvSpPr>
          <p:spPr bwMode="auto">
            <a:xfrm>
              <a:off x="1681162" y="495300"/>
              <a:ext cx="106362" cy="150813"/>
            </a:xfrm>
            <a:custGeom>
              <a:avLst/>
              <a:gdLst>
                <a:gd name="T0" fmla="*/ 0 w 7"/>
                <a:gd name="T1" fmla="*/ 227441085 h 10"/>
                <a:gd name="T2" fmla="*/ 230881513 w 7"/>
                <a:gd name="T3" fmla="*/ 682338337 h 10"/>
                <a:gd name="T4" fmla="*/ 1616125006 w 7"/>
                <a:gd name="T5" fmla="*/ 2147483646 h 10"/>
                <a:gd name="T6" fmla="*/ 1616125006 w 7"/>
                <a:gd name="T7" fmla="*/ 2047015012 h 10"/>
                <a:gd name="T8" fmla="*/ 1616125006 w 7"/>
                <a:gd name="T9" fmla="*/ 1819558845 h 10"/>
                <a:gd name="T10" fmla="*/ 1616125006 w 7"/>
                <a:gd name="T11" fmla="*/ 1592117760 h 10"/>
                <a:gd name="T12" fmla="*/ 1154377175 w 7"/>
                <a:gd name="T13" fmla="*/ 909779423 h 10"/>
                <a:gd name="T14" fmla="*/ 923495662 w 7"/>
                <a:gd name="T15" fmla="*/ 454897252 h 10"/>
                <a:gd name="T16" fmla="*/ 692629344 w 7"/>
                <a:gd name="T17" fmla="*/ 227441085 h 10"/>
                <a:gd name="T18" fmla="*/ 0 w 7"/>
                <a:gd name="T19" fmla="*/ 227441085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1" name="Freeform 84">
              <a:extLst>
                <a:ext uri="{FF2B5EF4-FFF2-40B4-BE49-F238E27FC236}">
                  <a16:creationId xmlns:a16="http://schemas.microsoft.com/office/drawing/2014/main" id="{10C01B68-BD7E-4331-B55F-80D48BBB1CD4}"/>
                </a:ext>
              </a:extLst>
            </p:cNvPr>
            <p:cNvSpPr>
              <a:spLocks/>
            </p:cNvSpPr>
            <p:nvPr/>
          </p:nvSpPr>
          <p:spPr bwMode="auto">
            <a:xfrm>
              <a:off x="833437" y="44450"/>
              <a:ext cx="303212" cy="376238"/>
            </a:xfrm>
            <a:custGeom>
              <a:avLst/>
              <a:gdLst>
                <a:gd name="T0" fmla="*/ 2147483646 w 20"/>
                <a:gd name="T1" fmla="*/ 2147483646 h 25"/>
                <a:gd name="T2" fmla="*/ 2147483646 w 20"/>
                <a:gd name="T3" fmla="*/ 2147483646 h 25"/>
                <a:gd name="T4" fmla="*/ 2147483646 w 20"/>
                <a:gd name="T5" fmla="*/ 2147483646 h 25"/>
                <a:gd name="T6" fmla="*/ 2147483646 w 20"/>
                <a:gd name="T7" fmla="*/ 2147483646 h 25"/>
                <a:gd name="T8" fmla="*/ 2147483646 w 20"/>
                <a:gd name="T9" fmla="*/ 2147483646 h 25"/>
                <a:gd name="T10" fmla="*/ 2147483646 w 20"/>
                <a:gd name="T11" fmla="*/ 2147483646 h 25"/>
                <a:gd name="T12" fmla="*/ 2147483646 w 20"/>
                <a:gd name="T13" fmla="*/ 452975502 h 25"/>
                <a:gd name="T14" fmla="*/ 1608903514 w 20"/>
                <a:gd name="T15" fmla="*/ 226495276 h 25"/>
                <a:gd name="T16" fmla="*/ 459684553 w 20"/>
                <a:gd name="T17" fmla="*/ 1811902010 h 25"/>
                <a:gd name="T18" fmla="*/ 459684553 w 20"/>
                <a:gd name="T19" fmla="*/ 2147483646 h 25"/>
                <a:gd name="T20" fmla="*/ 0 w 20"/>
                <a:gd name="T21" fmla="*/ 2147483646 h 25"/>
                <a:gd name="T22" fmla="*/ 459684553 w 20"/>
                <a:gd name="T23" fmla="*/ 2147483646 h 25"/>
                <a:gd name="T24" fmla="*/ 689534409 w 20"/>
                <a:gd name="T25" fmla="*/ 2147483646 h 25"/>
                <a:gd name="T26" fmla="*/ 919369105 w 20"/>
                <a:gd name="T27" fmla="*/ 2147483646 h 25"/>
                <a:gd name="T28" fmla="*/ 2147483646 w 20"/>
                <a:gd name="T29" fmla="*/ 2147483646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2" name="Freeform 85">
              <a:extLst>
                <a:ext uri="{FF2B5EF4-FFF2-40B4-BE49-F238E27FC236}">
                  <a16:creationId xmlns:a16="http://schemas.microsoft.com/office/drawing/2014/main" id="{6A0A44BE-39A2-47E8-8526-B2CF080AF319}"/>
                </a:ext>
              </a:extLst>
            </p:cNvPr>
            <p:cNvSpPr>
              <a:spLocks/>
            </p:cNvSpPr>
            <p:nvPr/>
          </p:nvSpPr>
          <p:spPr bwMode="auto">
            <a:xfrm>
              <a:off x="1666875" y="404813"/>
              <a:ext cx="196850" cy="211138"/>
            </a:xfrm>
            <a:custGeom>
              <a:avLst/>
              <a:gdLst>
                <a:gd name="T0" fmla="*/ 0 w 13"/>
                <a:gd name="T1" fmla="*/ 909778561 h 14"/>
                <a:gd name="T2" fmla="*/ 0 w 13"/>
                <a:gd name="T3" fmla="*/ 909778561 h 14"/>
                <a:gd name="T4" fmla="*/ 0 w 13"/>
                <a:gd name="T5" fmla="*/ 909778561 h 14"/>
                <a:gd name="T6" fmla="*/ 0 w 13"/>
                <a:gd name="T7" fmla="*/ 909778561 h 14"/>
                <a:gd name="T8" fmla="*/ 0 w 13"/>
                <a:gd name="T9" fmla="*/ 1137219431 h 14"/>
                <a:gd name="T10" fmla="*/ 229284823 w 13"/>
                <a:gd name="T11" fmla="*/ 1137219431 h 14"/>
                <a:gd name="T12" fmla="*/ 229284823 w 13"/>
                <a:gd name="T13" fmla="*/ 1592116252 h 14"/>
                <a:gd name="T14" fmla="*/ 229284823 w 13"/>
                <a:gd name="T15" fmla="*/ 1592116252 h 14"/>
                <a:gd name="T16" fmla="*/ 917154435 w 13"/>
                <a:gd name="T17" fmla="*/ 1592116252 h 14"/>
                <a:gd name="T18" fmla="*/ 1146454400 w 13"/>
                <a:gd name="T19" fmla="*/ 1819557121 h 14"/>
                <a:gd name="T20" fmla="*/ 1375739223 w 13"/>
                <a:gd name="T21" fmla="*/ 2147483646 h 14"/>
                <a:gd name="T22" fmla="*/ 1834308869 w 13"/>
                <a:gd name="T23" fmla="*/ 2147483646 h 14"/>
                <a:gd name="T24" fmla="*/ 1834308869 w 13"/>
                <a:gd name="T25" fmla="*/ 2147483646 h 14"/>
                <a:gd name="T26" fmla="*/ 1834308869 w 13"/>
                <a:gd name="T27" fmla="*/ 2147483646 h 14"/>
                <a:gd name="T28" fmla="*/ 2063608835 w 13"/>
                <a:gd name="T29" fmla="*/ 2147483646 h 14"/>
                <a:gd name="T30" fmla="*/ 2063608835 w 13"/>
                <a:gd name="T31" fmla="*/ 2147483646 h 14"/>
                <a:gd name="T32" fmla="*/ 2063608835 w 13"/>
                <a:gd name="T33" fmla="*/ 2147483646 h 14"/>
                <a:gd name="T34" fmla="*/ 2063608835 w 13"/>
                <a:gd name="T35" fmla="*/ 2147483646 h 14"/>
                <a:gd name="T36" fmla="*/ 2147483646 w 13"/>
                <a:gd name="T37" fmla="*/ 2147483646 h 14"/>
                <a:gd name="T38" fmla="*/ 2147483646 w 13"/>
                <a:gd name="T39" fmla="*/ 2147483646 h 14"/>
                <a:gd name="T40" fmla="*/ 2147483646 w 13"/>
                <a:gd name="T41" fmla="*/ 2147483646 h 14"/>
                <a:gd name="T42" fmla="*/ 2147483646 w 13"/>
                <a:gd name="T43" fmla="*/ 2147483646 h 14"/>
                <a:gd name="T44" fmla="*/ 2147483646 w 13"/>
                <a:gd name="T45" fmla="*/ 2147483646 h 14"/>
                <a:gd name="T46" fmla="*/ 2147483646 w 13"/>
                <a:gd name="T47" fmla="*/ 2147483646 h 14"/>
                <a:gd name="T48" fmla="*/ 2147483646 w 13"/>
                <a:gd name="T49" fmla="*/ 2147483646 h 14"/>
                <a:gd name="T50" fmla="*/ 2147483646 w 13"/>
                <a:gd name="T51" fmla="*/ 2147483646 h 14"/>
                <a:gd name="T52" fmla="*/ 2147483646 w 13"/>
                <a:gd name="T53" fmla="*/ 2147483646 h 14"/>
                <a:gd name="T54" fmla="*/ 2147483646 w 13"/>
                <a:gd name="T55" fmla="*/ 2147483646 h 14"/>
                <a:gd name="T56" fmla="*/ 2147483646 w 13"/>
                <a:gd name="T57" fmla="*/ 2147483646 h 14"/>
                <a:gd name="T58" fmla="*/ 2147483646 w 13"/>
                <a:gd name="T59" fmla="*/ 2147483646 h 14"/>
                <a:gd name="T60" fmla="*/ 2147483646 w 13"/>
                <a:gd name="T61" fmla="*/ 2147483646 h 14"/>
                <a:gd name="T62" fmla="*/ 2147483646 w 13"/>
                <a:gd name="T63" fmla="*/ 2147483646 h 14"/>
                <a:gd name="T64" fmla="*/ 2147483646 w 13"/>
                <a:gd name="T65" fmla="*/ 1819557121 h 14"/>
                <a:gd name="T66" fmla="*/ 2147483646 w 13"/>
                <a:gd name="T67" fmla="*/ 1819557121 h 14"/>
                <a:gd name="T68" fmla="*/ 2147483646 w 13"/>
                <a:gd name="T69" fmla="*/ 1819557121 h 14"/>
                <a:gd name="T70" fmla="*/ 2147483646 w 13"/>
                <a:gd name="T71" fmla="*/ 1592116252 h 14"/>
                <a:gd name="T72" fmla="*/ 2147483646 w 13"/>
                <a:gd name="T73" fmla="*/ 1592116252 h 14"/>
                <a:gd name="T74" fmla="*/ 2147483646 w 13"/>
                <a:gd name="T75" fmla="*/ 1592116252 h 14"/>
                <a:gd name="T76" fmla="*/ 2147483646 w 13"/>
                <a:gd name="T77" fmla="*/ 1137219431 h 14"/>
                <a:gd name="T78" fmla="*/ 2147483646 w 13"/>
                <a:gd name="T79" fmla="*/ 909778561 h 14"/>
                <a:gd name="T80" fmla="*/ 2147483646 w 13"/>
                <a:gd name="T81" fmla="*/ 682337691 h 14"/>
                <a:gd name="T82" fmla="*/ 2147483646 w 13"/>
                <a:gd name="T83" fmla="*/ 454896821 h 14"/>
                <a:gd name="T84" fmla="*/ 2063608835 w 13"/>
                <a:gd name="T85" fmla="*/ 454896821 h 14"/>
                <a:gd name="T86" fmla="*/ 2063608835 w 13"/>
                <a:gd name="T87" fmla="*/ 227440870 h 14"/>
                <a:gd name="T88" fmla="*/ 1146454400 w 13"/>
                <a:gd name="T89" fmla="*/ 227440870 h 14"/>
                <a:gd name="T90" fmla="*/ 917154435 w 13"/>
                <a:gd name="T91" fmla="*/ 227440870 h 14"/>
                <a:gd name="T92" fmla="*/ 917154435 w 13"/>
                <a:gd name="T93" fmla="*/ 227440870 h 14"/>
                <a:gd name="T94" fmla="*/ 917154435 w 13"/>
                <a:gd name="T95" fmla="*/ 227440870 h 14"/>
                <a:gd name="T96" fmla="*/ 917154435 w 13"/>
                <a:gd name="T97" fmla="*/ 227440870 h 14"/>
                <a:gd name="T98" fmla="*/ 917154435 w 13"/>
                <a:gd name="T99" fmla="*/ 227440870 h 14"/>
                <a:gd name="T100" fmla="*/ 917154435 w 13"/>
                <a:gd name="T101" fmla="*/ 227440870 h 14"/>
                <a:gd name="T102" fmla="*/ 917154435 w 13"/>
                <a:gd name="T103" fmla="*/ 454896821 h 14"/>
                <a:gd name="T104" fmla="*/ 917154435 w 13"/>
                <a:gd name="T105" fmla="*/ 454896821 h 14"/>
                <a:gd name="T106" fmla="*/ 917154435 w 13"/>
                <a:gd name="T107" fmla="*/ 454896821 h 14"/>
                <a:gd name="T108" fmla="*/ 917154435 w 13"/>
                <a:gd name="T109" fmla="*/ 454896821 h 14"/>
                <a:gd name="T110" fmla="*/ 917154435 w 13"/>
                <a:gd name="T111" fmla="*/ 454896821 h 14"/>
                <a:gd name="T112" fmla="*/ 687869612 w 13"/>
                <a:gd name="T113" fmla="*/ 454896821 h 14"/>
                <a:gd name="T114" fmla="*/ 229284823 w 13"/>
                <a:gd name="T115" fmla="*/ 682337691 h 14"/>
                <a:gd name="T116" fmla="*/ 229284823 w 13"/>
                <a:gd name="T117" fmla="*/ 682337691 h 14"/>
                <a:gd name="T118" fmla="*/ 0 w 13"/>
                <a:gd name="T119" fmla="*/ 682337691 h 14"/>
                <a:gd name="T120" fmla="*/ 0 w 13"/>
                <a:gd name="T121" fmla="*/ 682337691 h 14"/>
                <a:gd name="T122" fmla="*/ 0 w 13"/>
                <a:gd name="T123" fmla="*/ 909778561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3" name="Freeform 86">
              <a:extLst>
                <a:ext uri="{FF2B5EF4-FFF2-40B4-BE49-F238E27FC236}">
                  <a16:creationId xmlns:a16="http://schemas.microsoft.com/office/drawing/2014/main" id="{C64A42AE-C53A-4EE6-98F9-1E5F67848FAB}"/>
                </a:ext>
              </a:extLst>
            </p:cNvPr>
            <p:cNvSpPr>
              <a:spLocks/>
            </p:cNvSpPr>
            <p:nvPr/>
          </p:nvSpPr>
          <p:spPr bwMode="auto">
            <a:xfrm>
              <a:off x="1666875" y="420688"/>
              <a:ext cx="196850" cy="195263"/>
            </a:xfrm>
            <a:custGeom>
              <a:avLst/>
              <a:gdLst>
                <a:gd name="T0" fmla="*/ 0 w 13"/>
                <a:gd name="T1" fmla="*/ 676826619 h 13"/>
                <a:gd name="T2" fmla="*/ 0 w 13"/>
                <a:gd name="T3" fmla="*/ 676826619 h 13"/>
                <a:gd name="T4" fmla="*/ 0 w 13"/>
                <a:gd name="T5" fmla="*/ 676826619 h 13"/>
                <a:gd name="T6" fmla="*/ 0 w 13"/>
                <a:gd name="T7" fmla="*/ 676826619 h 13"/>
                <a:gd name="T8" fmla="*/ 0 w 13"/>
                <a:gd name="T9" fmla="*/ 902430485 h 13"/>
                <a:gd name="T10" fmla="*/ 229284823 w 13"/>
                <a:gd name="T11" fmla="*/ 902430485 h 13"/>
                <a:gd name="T12" fmla="*/ 229284823 w 13"/>
                <a:gd name="T13" fmla="*/ 1353638217 h 13"/>
                <a:gd name="T14" fmla="*/ 229284823 w 13"/>
                <a:gd name="T15" fmla="*/ 1353638217 h 13"/>
                <a:gd name="T16" fmla="*/ 917154435 w 13"/>
                <a:gd name="T17" fmla="*/ 1353638217 h 13"/>
                <a:gd name="T18" fmla="*/ 1146454400 w 13"/>
                <a:gd name="T19" fmla="*/ 1579257104 h 13"/>
                <a:gd name="T20" fmla="*/ 1375739223 w 13"/>
                <a:gd name="T21" fmla="*/ 2030464836 h 13"/>
                <a:gd name="T22" fmla="*/ 1834308869 w 13"/>
                <a:gd name="T23" fmla="*/ 2147483646 h 13"/>
                <a:gd name="T24" fmla="*/ 1834308869 w 13"/>
                <a:gd name="T25" fmla="*/ 2147483646 h 13"/>
                <a:gd name="T26" fmla="*/ 1834308869 w 13"/>
                <a:gd name="T27" fmla="*/ 2147483646 h 13"/>
                <a:gd name="T28" fmla="*/ 2063608835 w 13"/>
                <a:gd name="T29" fmla="*/ 2147483646 h 13"/>
                <a:gd name="T30" fmla="*/ 2063608835 w 13"/>
                <a:gd name="T31" fmla="*/ 2147483646 h 13"/>
                <a:gd name="T32" fmla="*/ 2063608835 w 13"/>
                <a:gd name="T33" fmla="*/ 2147483646 h 13"/>
                <a:gd name="T34" fmla="*/ 2063608835 w 13"/>
                <a:gd name="T35" fmla="*/ 2147483646 h 13"/>
                <a:gd name="T36" fmla="*/ 2147483646 w 13"/>
                <a:gd name="T37" fmla="*/ 2147483646 h 13"/>
                <a:gd name="T38" fmla="*/ 2147483646 w 13"/>
                <a:gd name="T39" fmla="*/ 2147483646 h 13"/>
                <a:gd name="T40" fmla="*/ 2147483646 w 13"/>
                <a:gd name="T41" fmla="*/ 2147483646 h 13"/>
                <a:gd name="T42" fmla="*/ 2147483646 w 13"/>
                <a:gd name="T43" fmla="*/ 2147483646 h 13"/>
                <a:gd name="T44" fmla="*/ 2147483646 w 13"/>
                <a:gd name="T45" fmla="*/ 2147483646 h 13"/>
                <a:gd name="T46" fmla="*/ 2147483646 w 13"/>
                <a:gd name="T47" fmla="*/ 2147483646 h 13"/>
                <a:gd name="T48" fmla="*/ 2147483646 w 13"/>
                <a:gd name="T49" fmla="*/ 2147483646 h 13"/>
                <a:gd name="T50" fmla="*/ 2147483646 w 13"/>
                <a:gd name="T51" fmla="*/ 2147483646 h 13"/>
                <a:gd name="T52" fmla="*/ 2147483646 w 13"/>
                <a:gd name="T53" fmla="*/ 2147483646 h 13"/>
                <a:gd name="T54" fmla="*/ 2147483646 w 13"/>
                <a:gd name="T55" fmla="*/ 2147483646 h 13"/>
                <a:gd name="T56" fmla="*/ 2147483646 w 13"/>
                <a:gd name="T57" fmla="*/ 2147483646 h 13"/>
                <a:gd name="T58" fmla="*/ 2147483646 w 13"/>
                <a:gd name="T59" fmla="*/ 2147483646 h 13"/>
                <a:gd name="T60" fmla="*/ 2147483646 w 13"/>
                <a:gd name="T61" fmla="*/ 2030464836 h 13"/>
                <a:gd name="T62" fmla="*/ 2147483646 w 13"/>
                <a:gd name="T63" fmla="*/ 2030464836 h 13"/>
                <a:gd name="T64" fmla="*/ 2147483646 w 13"/>
                <a:gd name="T65" fmla="*/ 1579257104 h 13"/>
                <a:gd name="T66" fmla="*/ 2147483646 w 13"/>
                <a:gd name="T67" fmla="*/ 1579257104 h 13"/>
                <a:gd name="T68" fmla="*/ 2147483646 w 13"/>
                <a:gd name="T69" fmla="*/ 1579257104 h 13"/>
                <a:gd name="T70" fmla="*/ 2147483646 w 13"/>
                <a:gd name="T71" fmla="*/ 1353638217 h 13"/>
                <a:gd name="T72" fmla="*/ 2147483646 w 13"/>
                <a:gd name="T73" fmla="*/ 1353638217 h 13"/>
                <a:gd name="T74" fmla="*/ 2147483646 w 13"/>
                <a:gd name="T75" fmla="*/ 1353638217 h 13"/>
                <a:gd name="T76" fmla="*/ 2063608835 w 13"/>
                <a:gd name="T77" fmla="*/ 1128034351 h 13"/>
                <a:gd name="T78" fmla="*/ 2147483646 w 13"/>
                <a:gd name="T79" fmla="*/ 902430485 h 13"/>
                <a:gd name="T80" fmla="*/ 1834308869 w 13"/>
                <a:gd name="T81" fmla="*/ 902430485 h 13"/>
                <a:gd name="T82" fmla="*/ 1605024046 w 13"/>
                <a:gd name="T83" fmla="*/ 676826619 h 13"/>
                <a:gd name="T84" fmla="*/ 2147483646 w 13"/>
                <a:gd name="T85" fmla="*/ 451207732 h 13"/>
                <a:gd name="T86" fmla="*/ 1605024046 w 13"/>
                <a:gd name="T87" fmla="*/ 451207732 h 13"/>
                <a:gd name="T88" fmla="*/ 1375739223 w 13"/>
                <a:gd name="T89" fmla="*/ 225603866 h 13"/>
                <a:gd name="T90" fmla="*/ 917154435 w 13"/>
                <a:gd name="T91" fmla="*/ 0 h 13"/>
                <a:gd name="T92" fmla="*/ 917154435 w 13"/>
                <a:gd name="T93" fmla="*/ 0 h 13"/>
                <a:gd name="T94" fmla="*/ 917154435 w 13"/>
                <a:gd name="T95" fmla="*/ 0 h 13"/>
                <a:gd name="T96" fmla="*/ 917154435 w 13"/>
                <a:gd name="T97" fmla="*/ 0 h 13"/>
                <a:gd name="T98" fmla="*/ 917154435 w 13"/>
                <a:gd name="T99" fmla="*/ 0 h 13"/>
                <a:gd name="T100" fmla="*/ 917154435 w 13"/>
                <a:gd name="T101" fmla="*/ 0 h 13"/>
                <a:gd name="T102" fmla="*/ 917154435 w 13"/>
                <a:gd name="T103" fmla="*/ 225603866 h 13"/>
                <a:gd name="T104" fmla="*/ 917154435 w 13"/>
                <a:gd name="T105" fmla="*/ 225603866 h 13"/>
                <a:gd name="T106" fmla="*/ 917154435 w 13"/>
                <a:gd name="T107" fmla="*/ 225603866 h 13"/>
                <a:gd name="T108" fmla="*/ 917154435 w 13"/>
                <a:gd name="T109" fmla="*/ 225603866 h 13"/>
                <a:gd name="T110" fmla="*/ 917154435 w 13"/>
                <a:gd name="T111" fmla="*/ 225603866 h 13"/>
                <a:gd name="T112" fmla="*/ 917154435 w 13"/>
                <a:gd name="T113" fmla="*/ 225603866 h 13"/>
                <a:gd name="T114" fmla="*/ 687869612 w 13"/>
                <a:gd name="T115" fmla="*/ 451207732 h 13"/>
                <a:gd name="T116" fmla="*/ 229284823 w 13"/>
                <a:gd name="T117" fmla="*/ 451207732 h 13"/>
                <a:gd name="T118" fmla="*/ 229284823 w 13"/>
                <a:gd name="T119" fmla="*/ 451207732 h 13"/>
                <a:gd name="T120" fmla="*/ 0 w 13"/>
                <a:gd name="T121" fmla="*/ 451207732 h 13"/>
                <a:gd name="T122" fmla="*/ 0 w 13"/>
                <a:gd name="T123" fmla="*/ 451207732 h 13"/>
                <a:gd name="T124" fmla="*/ 0 w 13"/>
                <a:gd name="T125" fmla="*/ 676826619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4" name="Freeform 87">
              <a:extLst>
                <a:ext uri="{FF2B5EF4-FFF2-40B4-BE49-F238E27FC236}">
                  <a16:creationId xmlns:a16="http://schemas.microsoft.com/office/drawing/2014/main" id="{E22A16F9-16EC-43DA-A078-A27AE1A3B6B9}"/>
                </a:ext>
              </a:extLst>
            </p:cNvPr>
            <p:cNvSpPr>
              <a:spLocks/>
            </p:cNvSpPr>
            <p:nvPr/>
          </p:nvSpPr>
          <p:spPr bwMode="auto">
            <a:xfrm>
              <a:off x="833437" y="60325"/>
              <a:ext cx="303212" cy="360363"/>
            </a:xfrm>
            <a:custGeom>
              <a:avLst/>
              <a:gdLst>
                <a:gd name="T0" fmla="*/ 2147483646 w 20"/>
                <a:gd name="T1" fmla="*/ 225452102 h 24"/>
                <a:gd name="T2" fmla="*/ 2147483646 w 20"/>
                <a:gd name="T3" fmla="*/ 0 h 24"/>
                <a:gd name="T4" fmla="*/ 2147483646 w 20"/>
                <a:gd name="T5" fmla="*/ 1127275525 h 24"/>
                <a:gd name="T6" fmla="*/ 2147483646 w 20"/>
                <a:gd name="T7" fmla="*/ 2029083932 h 24"/>
                <a:gd name="T8" fmla="*/ 2147483646 w 20"/>
                <a:gd name="T9" fmla="*/ 2147483646 h 24"/>
                <a:gd name="T10" fmla="*/ 2147483646 w 20"/>
                <a:gd name="T11" fmla="*/ 2147483646 h 24"/>
                <a:gd name="T12" fmla="*/ 2147483646 w 20"/>
                <a:gd name="T13" fmla="*/ 2147483646 h 24"/>
                <a:gd name="T14" fmla="*/ 2147483646 w 20"/>
                <a:gd name="T15" fmla="*/ 2147483646 h 24"/>
                <a:gd name="T16" fmla="*/ 2147483646 w 20"/>
                <a:gd name="T17" fmla="*/ 2147483646 h 24"/>
                <a:gd name="T18" fmla="*/ 2068588067 w 20"/>
                <a:gd name="T19" fmla="*/ 2147483646 h 24"/>
                <a:gd name="T20" fmla="*/ 1838753371 w 20"/>
                <a:gd name="T21" fmla="*/ 2147483646 h 24"/>
                <a:gd name="T22" fmla="*/ 1149218962 w 20"/>
                <a:gd name="T23" fmla="*/ 2147483646 h 24"/>
                <a:gd name="T24" fmla="*/ 1149218962 w 20"/>
                <a:gd name="T25" fmla="*/ 2147483646 h 24"/>
                <a:gd name="T26" fmla="*/ 1379068818 w 20"/>
                <a:gd name="T27" fmla="*/ 2147483646 h 24"/>
                <a:gd name="T28" fmla="*/ 1379068818 w 20"/>
                <a:gd name="T29" fmla="*/ 2147483646 h 24"/>
                <a:gd name="T30" fmla="*/ 919369105 w 20"/>
                <a:gd name="T31" fmla="*/ 2147483646 h 24"/>
                <a:gd name="T32" fmla="*/ 1379068818 w 20"/>
                <a:gd name="T33" fmla="*/ 1803631830 h 24"/>
                <a:gd name="T34" fmla="*/ 1608903514 w 20"/>
                <a:gd name="T35" fmla="*/ 1352727626 h 24"/>
                <a:gd name="T36" fmla="*/ 1838753371 w 20"/>
                <a:gd name="T37" fmla="*/ 225452102 h 24"/>
                <a:gd name="T38" fmla="*/ 1608903514 w 20"/>
                <a:gd name="T39" fmla="*/ 0 h 24"/>
                <a:gd name="T40" fmla="*/ 1608903514 w 20"/>
                <a:gd name="T41" fmla="*/ 0 h 24"/>
                <a:gd name="T42" fmla="*/ 459684553 w 20"/>
                <a:gd name="T43" fmla="*/ 1578179728 h 24"/>
                <a:gd name="T44" fmla="*/ 459684553 w 20"/>
                <a:gd name="T45" fmla="*/ 2147483646 h 24"/>
                <a:gd name="T46" fmla="*/ 0 w 20"/>
                <a:gd name="T47" fmla="*/ 2147483646 h 24"/>
                <a:gd name="T48" fmla="*/ 229849857 w 20"/>
                <a:gd name="T49" fmla="*/ 2147483646 h 24"/>
                <a:gd name="T50" fmla="*/ 689534409 w 20"/>
                <a:gd name="T51" fmla="*/ 2147483646 h 24"/>
                <a:gd name="T52" fmla="*/ 919369105 w 20"/>
                <a:gd name="T53" fmla="*/ 2147483646 h 24"/>
                <a:gd name="T54" fmla="*/ 2147483646 w 20"/>
                <a:gd name="T55" fmla="*/ 2147483646 h 24"/>
                <a:gd name="T56" fmla="*/ 2147483646 w 20"/>
                <a:gd name="T57" fmla="*/ 2147483646 h 24"/>
                <a:gd name="T58" fmla="*/ 2147483646 w 20"/>
                <a:gd name="T59" fmla="*/ 2147483646 h 24"/>
                <a:gd name="T60" fmla="*/ 2147483646 w 20"/>
                <a:gd name="T61" fmla="*/ 2147483646 h 24"/>
                <a:gd name="T62" fmla="*/ 2147483646 w 20"/>
                <a:gd name="T63" fmla="*/ 2147483646 h 24"/>
                <a:gd name="T64" fmla="*/ 2147483646 w 20"/>
                <a:gd name="T65" fmla="*/ 2029083932 h 24"/>
                <a:gd name="T66" fmla="*/ 2147483646 w 20"/>
                <a:gd name="T67" fmla="*/ 225452102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5" name="Freeform 88">
              <a:extLst>
                <a:ext uri="{FF2B5EF4-FFF2-40B4-BE49-F238E27FC236}">
                  <a16:creationId xmlns:a16="http://schemas.microsoft.com/office/drawing/2014/main" id="{0A155EFF-255E-489B-8E0B-3BFC5AFA0E1C}"/>
                </a:ext>
              </a:extLst>
            </p:cNvPr>
            <p:cNvSpPr>
              <a:spLocks/>
            </p:cNvSpPr>
            <p:nvPr/>
          </p:nvSpPr>
          <p:spPr bwMode="auto">
            <a:xfrm>
              <a:off x="61912" y="420688"/>
              <a:ext cx="104775" cy="149225"/>
            </a:xfrm>
            <a:custGeom>
              <a:avLst/>
              <a:gdLst>
                <a:gd name="T0" fmla="*/ 1568257232 w 7"/>
                <a:gd name="T1" fmla="*/ 222688468 h 10"/>
                <a:gd name="T2" fmla="*/ 1568257232 w 7"/>
                <a:gd name="T3" fmla="*/ 668050480 h 10"/>
                <a:gd name="T4" fmla="*/ 224038886 w 7"/>
                <a:gd name="T5" fmla="*/ 2147483646 h 10"/>
                <a:gd name="T6" fmla="*/ 0 w 7"/>
                <a:gd name="T7" fmla="*/ 2004136518 h 10"/>
                <a:gd name="T8" fmla="*/ 0 w 7"/>
                <a:gd name="T9" fmla="*/ 2004136518 h 10"/>
                <a:gd name="T10" fmla="*/ 224038886 w 7"/>
                <a:gd name="T11" fmla="*/ 1558774505 h 10"/>
                <a:gd name="T12" fmla="*/ 448077771 w 7"/>
                <a:gd name="T13" fmla="*/ 1113412493 h 10"/>
                <a:gd name="T14" fmla="*/ 672116657 w 7"/>
                <a:gd name="T15" fmla="*/ 445362013 h 10"/>
                <a:gd name="T16" fmla="*/ 1120179461 w 7"/>
                <a:gd name="T17" fmla="*/ 222688468 h 10"/>
                <a:gd name="T18" fmla="*/ 1568257232 w 7"/>
                <a:gd name="T19" fmla="*/ 22268846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6" name="Freeform 89">
              <a:extLst>
                <a:ext uri="{FF2B5EF4-FFF2-40B4-BE49-F238E27FC236}">
                  <a16:creationId xmlns:a16="http://schemas.microsoft.com/office/drawing/2014/main" id="{36C82704-1AE0-43E7-9F11-55EEA5A04F50}"/>
                </a:ext>
              </a:extLst>
            </p:cNvPr>
            <p:cNvSpPr>
              <a:spLocks/>
            </p:cNvSpPr>
            <p:nvPr/>
          </p:nvSpPr>
          <p:spPr bwMode="auto">
            <a:xfrm>
              <a:off x="0" y="346075"/>
              <a:ext cx="182562" cy="209550"/>
            </a:xfrm>
            <a:custGeom>
              <a:avLst/>
              <a:gdLst>
                <a:gd name="T0" fmla="*/ 2147483646 w 12"/>
                <a:gd name="T1" fmla="*/ 672116657 h 14"/>
                <a:gd name="T2" fmla="*/ 2147483646 w 12"/>
                <a:gd name="T3" fmla="*/ 672116657 h 14"/>
                <a:gd name="T4" fmla="*/ 2147483646 w 12"/>
                <a:gd name="T5" fmla="*/ 672116657 h 14"/>
                <a:gd name="T6" fmla="*/ 2147483646 w 12"/>
                <a:gd name="T7" fmla="*/ 896140575 h 14"/>
                <a:gd name="T8" fmla="*/ 2147483646 w 12"/>
                <a:gd name="T9" fmla="*/ 896140575 h 14"/>
                <a:gd name="T10" fmla="*/ 2147483646 w 12"/>
                <a:gd name="T11" fmla="*/ 896140575 h 14"/>
                <a:gd name="T12" fmla="*/ 2147483646 w 12"/>
                <a:gd name="T13" fmla="*/ 1344218346 h 14"/>
                <a:gd name="T14" fmla="*/ 2147483646 w 12"/>
                <a:gd name="T15" fmla="*/ 1344218346 h 14"/>
                <a:gd name="T16" fmla="*/ 2083062847 w 12"/>
                <a:gd name="T17" fmla="*/ 1344218346 h 14"/>
                <a:gd name="T18" fmla="*/ 1620161683 w 12"/>
                <a:gd name="T19" fmla="*/ 1568257232 h 14"/>
                <a:gd name="T20" fmla="*/ 1388703494 w 12"/>
                <a:gd name="T21" fmla="*/ 2147483646 h 14"/>
                <a:gd name="T22" fmla="*/ 1157260518 w 12"/>
                <a:gd name="T23" fmla="*/ 2147483646 h 14"/>
                <a:gd name="T24" fmla="*/ 925802329 w 12"/>
                <a:gd name="T25" fmla="*/ 2147483646 h 14"/>
                <a:gd name="T26" fmla="*/ 925802329 w 12"/>
                <a:gd name="T27" fmla="*/ 2147483646 h 14"/>
                <a:gd name="T28" fmla="*/ 925802329 w 12"/>
                <a:gd name="T29" fmla="*/ 2147483646 h 14"/>
                <a:gd name="T30" fmla="*/ 925802329 w 12"/>
                <a:gd name="T31" fmla="*/ 2147483646 h 14"/>
                <a:gd name="T32" fmla="*/ 925802329 w 12"/>
                <a:gd name="T33" fmla="*/ 2147483646 h 14"/>
                <a:gd name="T34" fmla="*/ 694359354 w 12"/>
                <a:gd name="T35" fmla="*/ 2147483646 h 14"/>
                <a:gd name="T36" fmla="*/ 694359354 w 12"/>
                <a:gd name="T37" fmla="*/ 2147483646 h 14"/>
                <a:gd name="T38" fmla="*/ 462901165 w 12"/>
                <a:gd name="T39" fmla="*/ 2147483646 h 14"/>
                <a:gd name="T40" fmla="*/ 462901165 w 12"/>
                <a:gd name="T41" fmla="*/ 2147483646 h 14"/>
                <a:gd name="T42" fmla="*/ 462901165 w 12"/>
                <a:gd name="T43" fmla="*/ 2147483646 h 14"/>
                <a:gd name="T44" fmla="*/ 462901165 w 12"/>
                <a:gd name="T45" fmla="*/ 2147483646 h 14"/>
                <a:gd name="T46" fmla="*/ 462901165 w 12"/>
                <a:gd name="T47" fmla="*/ 2147483646 h 14"/>
                <a:gd name="T48" fmla="*/ 231458189 w 12"/>
                <a:gd name="T49" fmla="*/ 2147483646 h 14"/>
                <a:gd name="T50" fmla="*/ 231458189 w 12"/>
                <a:gd name="T51" fmla="*/ 2147483646 h 14"/>
                <a:gd name="T52" fmla="*/ 231458189 w 12"/>
                <a:gd name="T53" fmla="*/ 2147483646 h 14"/>
                <a:gd name="T54" fmla="*/ 231458189 w 12"/>
                <a:gd name="T55" fmla="*/ 2147483646 h 14"/>
                <a:gd name="T56" fmla="*/ 231458189 w 12"/>
                <a:gd name="T57" fmla="*/ 2147483646 h 14"/>
                <a:gd name="T58" fmla="*/ 231458189 w 12"/>
                <a:gd name="T59" fmla="*/ 2147483646 h 14"/>
                <a:gd name="T60" fmla="*/ 231458189 w 12"/>
                <a:gd name="T61" fmla="*/ 2016335004 h 14"/>
                <a:gd name="T62" fmla="*/ 231458189 w 12"/>
                <a:gd name="T63" fmla="*/ 2016335004 h 14"/>
                <a:gd name="T64" fmla="*/ 0 w 12"/>
                <a:gd name="T65" fmla="*/ 1792296118 h 14"/>
                <a:gd name="T66" fmla="*/ 0 w 12"/>
                <a:gd name="T67" fmla="*/ 1792296118 h 14"/>
                <a:gd name="T68" fmla="*/ 0 w 12"/>
                <a:gd name="T69" fmla="*/ 1568257232 h 14"/>
                <a:gd name="T70" fmla="*/ 0 w 12"/>
                <a:gd name="T71" fmla="*/ 1568257232 h 14"/>
                <a:gd name="T72" fmla="*/ 0 w 12"/>
                <a:gd name="T73" fmla="*/ 1344218346 h 14"/>
                <a:gd name="T74" fmla="*/ 0 w 12"/>
                <a:gd name="T75" fmla="*/ 1344218346 h 14"/>
                <a:gd name="T76" fmla="*/ 231458189 w 12"/>
                <a:gd name="T77" fmla="*/ 1120179461 h 14"/>
                <a:gd name="T78" fmla="*/ 231458189 w 12"/>
                <a:gd name="T79" fmla="*/ 896140575 h 14"/>
                <a:gd name="T80" fmla="*/ 462901165 w 12"/>
                <a:gd name="T81" fmla="*/ 672116657 h 14"/>
                <a:gd name="T82" fmla="*/ 462901165 w 12"/>
                <a:gd name="T83" fmla="*/ 224038886 h 14"/>
                <a:gd name="T84" fmla="*/ 925802329 w 12"/>
                <a:gd name="T85" fmla="*/ 224038886 h 14"/>
                <a:gd name="T86" fmla="*/ 925802329 w 12"/>
                <a:gd name="T87" fmla="*/ 0 h 14"/>
                <a:gd name="T88" fmla="*/ 1851604658 w 12"/>
                <a:gd name="T89" fmla="*/ 0 h 14"/>
                <a:gd name="T90" fmla="*/ 1851604658 w 12"/>
                <a:gd name="T91" fmla="*/ 0 h 14"/>
                <a:gd name="T92" fmla="*/ 2083062847 w 12"/>
                <a:gd name="T93" fmla="*/ 0 h 14"/>
                <a:gd name="T94" fmla="*/ 2083062847 w 12"/>
                <a:gd name="T95" fmla="*/ 224038886 h 14"/>
                <a:gd name="T96" fmla="*/ 2083062847 w 12"/>
                <a:gd name="T97" fmla="*/ 224038886 h 14"/>
                <a:gd name="T98" fmla="*/ 2083062847 w 12"/>
                <a:gd name="T99" fmla="*/ 224038886 h 14"/>
                <a:gd name="T100" fmla="*/ 2083062847 w 12"/>
                <a:gd name="T101" fmla="*/ 224038886 h 14"/>
                <a:gd name="T102" fmla="*/ 2083062847 w 12"/>
                <a:gd name="T103" fmla="*/ 224038886 h 14"/>
                <a:gd name="T104" fmla="*/ 2083062847 w 12"/>
                <a:gd name="T105" fmla="*/ 224038886 h 14"/>
                <a:gd name="T106" fmla="*/ 2083062847 w 12"/>
                <a:gd name="T107" fmla="*/ 224038886 h 14"/>
                <a:gd name="T108" fmla="*/ 2083062847 w 12"/>
                <a:gd name="T109" fmla="*/ 224038886 h 14"/>
                <a:gd name="T110" fmla="*/ 2083062847 w 12"/>
                <a:gd name="T111" fmla="*/ 224038886 h 14"/>
                <a:gd name="T112" fmla="*/ 2147483646 w 12"/>
                <a:gd name="T113" fmla="*/ 224038886 h 14"/>
                <a:gd name="T114" fmla="*/ 2147483646 w 12"/>
                <a:gd name="T115" fmla="*/ 448077771 h 14"/>
                <a:gd name="T116" fmla="*/ 2147483646 w 12"/>
                <a:gd name="T117" fmla="*/ 448077771 h 14"/>
                <a:gd name="T118" fmla="*/ 2147483646 w 12"/>
                <a:gd name="T119" fmla="*/ 448077771 h 14"/>
                <a:gd name="T120" fmla="*/ 2147483646 w 12"/>
                <a:gd name="T121" fmla="*/ 672116657 h 14"/>
                <a:gd name="T122" fmla="*/ 2147483646 w 12"/>
                <a:gd name="T123" fmla="*/ 672116657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7" name="Freeform 90">
              <a:extLst>
                <a:ext uri="{FF2B5EF4-FFF2-40B4-BE49-F238E27FC236}">
                  <a16:creationId xmlns:a16="http://schemas.microsoft.com/office/drawing/2014/main" id="{5F84BA59-C525-4296-B5D0-77BE474AD5FB}"/>
                </a:ext>
              </a:extLst>
            </p:cNvPr>
            <p:cNvSpPr>
              <a:spLocks/>
            </p:cNvSpPr>
            <p:nvPr/>
          </p:nvSpPr>
          <p:spPr bwMode="auto">
            <a:xfrm>
              <a:off x="0" y="346075"/>
              <a:ext cx="182562" cy="209550"/>
            </a:xfrm>
            <a:custGeom>
              <a:avLst/>
              <a:gdLst>
                <a:gd name="T0" fmla="*/ 2147483646 w 12"/>
                <a:gd name="T1" fmla="*/ 672116657 h 14"/>
                <a:gd name="T2" fmla="*/ 2147483646 w 12"/>
                <a:gd name="T3" fmla="*/ 672116657 h 14"/>
                <a:gd name="T4" fmla="*/ 2147483646 w 12"/>
                <a:gd name="T5" fmla="*/ 672116657 h 14"/>
                <a:gd name="T6" fmla="*/ 2147483646 w 12"/>
                <a:gd name="T7" fmla="*/ 896140575 h 14"/>
                <a:gd name="T8" fmla="*/ 2147483646 w 12"/>
                <a:gd name="T9" fmla="*/ 896140575 h 14"/>
                <a:gd name="T10" fmla="*/ 2147483646 w 12"/>
                <a:gd name="T11" fmla="*/ 896140575 h 14"/>
                <a:gd name="T12" fmla="*/ 2147483646 w 12"/>
                <a:gd name="T13" fmla="*/ 1344218346 h 14"/>
                <a:gd name="T14" fmla="*/ 2147483646 w 12"/>
                <a:gd name="T15" fmla="*/ 1344218346 h 14"/>
                <a:gd name="T16" fmla="*/ 2083062847 w 12"/>
                <a:gd name="T17" fmla="*/ 1344218346 h 14"/>
                <a:gd name="T18" fmla="*/ 1620161683 w 12"/>
                <a:gd name="T19" fmla="*/ 1568257232 h 14"/>
                <a:gd name="T20" fmla="*/ 1388703494 w 12"/>
                <a:gd name="T21" fmla="*/ 2147483646 h 14"/>
                <a:gd name="T22" fmla="*/ 1157260518 w 12"/>
                <a:gd name="T23" fmla="*/ 2147483646 h 14"/>
                <a:gd name="T24" fmla="*/ 925802329 w 12"/>
                <a:gd name="T25" fmla="*/ 2147483646 h 14"/>
                <a:gd name="T26" fmla="*/ 925802329 w 12"/>
                <a:gd name="T27" fmla="*/ 2147483646 h 14"/>
                <a:gd name="T28" fmla="*/ 925802329 w 12"/>
                <a:gd name="T29" fmla="*/ 2147483646 h 14"/>
                <a:gd name="T30" fmla="*/ 925802329 w 12"/>
                <a:gd name="T31" fmla="*/ 2147483646 h 14"/>
                <a:gd name="T32" fmla="*/ 925802329 w 12"/>
                <a:gd name="T33" fmla="*/ 2147483646 h 14"/>
                <a:gd name="T34" fmla="*/ 694359354 w 12"/>
                <a:gd name="T35" fmla="*/ 2147483646 h 14"/>
                <a:gd name="T36" fmla="*/ 694359354 w 12"/>
                <a:gd name="T37" fmla="*/ 2147483646 h 14"/>
                <a:gd name="T38" fmla="*/ 462901165 w 12"/>
                <a:gd name="T39" fmla="*/ 2147483646 h 14"/>
                <a:gd name="T40" fmla="*/ 462901165 w 12"/>
                <a:gd name="T41" fmla="*/ 2147483646 h 14"/>
                <a:gd name="T42" fmla="*/ 462901165 w 12"/>
                <a:gd name="T43" fmla="*/ 2147483646 h 14"/>
                <a:gd name="T44" fmla="*/ 462901165 w 12"/>
                <a:gd name="T45" fmla="*/ 2147483646 h 14"/>
                <a:gd name="T46" fmla="*/ 462901165 w 12"/>
                <a:gd name="T47" fmla="*/ 2147483646 h 14"/>
                <a:gd name="T48" fmla="*/ 231458189 w 12"/>
                <a:gd name="T49" fmla="*/ 2147483646 h 14"/>
                <a:gd name="T50" fmla="*/ 231458189 w 12"/>
                <a:gd name="T51" fmla="*/ 2147483646 h 14"/>
                <a:gd name="T52" fmla="*/ 231458189 w 12"/>
                <a:gd name="T53" fmla="*/ 2147483646 h 14"/>
                <a:gd name="T54" fmla="*/ 231458189 w 12"/>
                <a:gd name="T55" fmla="*/ 2147483646 h 14"/>
                <a:gd name="T56" fmla="*/ 231458189 w 12"/>
                <a:gd name="T57" fmla="*/ 2147483646 h 14"/>
                <a:gd name="T58" fmla="*/ 231458189 w 12"/>
                <a:gd name="T59" fmla="*/ 2147483646 h 14"/>
                <a:gd name="T60" fmla="*/ 231458189 w 12"/>
                <a:gd name="T61" fmla="*/ 2016335004 h 14"/>
                <a:gd name="T62" fmla="*/ 231458189 w 12"/>
                <a:gd name="T63" fmla="*/ 2016335004 h 14"/>
                <a:gd name="T64" fmla="*/ 0 w 12"/>
                <a:gd name="T65" fmla="*/ 1792296118 h 14"/>
                <a:gd name="T66" fmla="*/ 0 w 12"/>
                <a:gd name="T67" fmla="*/ 1792296118 h 14"/>
                <a:gd name="T68" fmla="*/ 0 w 12"/>
                <a:gd name="T69" fmla="*/ 1568257232 h 14"/>
                <a:gd name="T70" fmla="*/ 0 w 12"/>
                <a:gd name="T71" fmla="*/ 1568257232 h 14"/>
                <a:gd name="T72" fmla="*/ 0 w 12"/>
                <a:gd name="T73" fmla="*/ 1344218346 h 14"/>
                <a:gd name="T74" fmla="*/ 694359354 w 12"/>
                <a:gd name="T75" fmla="*/ 1344218346 h 14"/>
                <a:gd name="T76" fmla="*/ 925802329 w 12"/>
                <a:gd name="T77" fmla="*/ 1344218346 h 14"/>
                <a:gd name="T78" fmla="*/ 462901165 w 12"/>
                <a:gd name="T79" fmla="*/ 1120179461 h 14"/>
                <a:gd name="T80" fmla="*/ 1157260518 w 12"/>
                <a:gd name="T81" fmla="*/ 1120179461 h 14"/>
                <a:gd name="T82" fmla="*/ 1388703494 w 12"/>
                <a:gd name="T83" fmla="*/ 896140575 h 14"/>
                <a:gd name="T84" fmla="*/ 694359354 w 12"/>
                <a:gd name="T85" fmla="*/ 672116657 h 14"/>
                <a:gd name="T86" fmla="*/ 1388703494 w 12"/>
                <a:gd name="T87" fmla="*/ 672116657 h 14"/>
                <a:gd name="T88" fmla="*/ 1620161683 w 12"/>
                <a:gd name="T89" fmla="*/ 224038886 h 14"/>
                <a:gd name="T90" fmla="*/ 1851604658 w 12"/>
                <a:gd name="T91" fmla="*/ 0 h 14"/>
                <a:gd name="T92" fmla="*/ 2083062847 w 12"/>
                <a:gd name="T93" fmla="*/ 0 h 14"/>
                <a:gd name="T94" fmla="*/ 2083062847 w 12"/>
                <a:gd name="T95" fmla="*/ 224038886 h 14"/>
                <a:gd name="T96" fmla="*/ 2083062847 w 12"/>
                <a:gd name="T97" fmla="*/ 224038886 h 14"/>
                <a:gd name="T98" fmla="*/ 2083062847 w 12"/>
                <a:gd name="T99" fmla="*/ 224038886 h 14"/>
                <a:gd name="T100" fmla="*/ 2083062847 w 12"/>
                <a:gd name="T101" fmla="*/ 224038886 h 14"/>
                <a:gd name="T102" fmla="*/ 2083062847 w 12"/>
                <a:gd name="T103" fmla="*/ 224038886 h 14"/>
                <a:gd name="T104" fmla="*/ 2083062847 w 12"/>
                <a:gd name="T105" fmla="*/ 224038886 h 14"/>
                <a:gd name="T106" fmla="*/ 2083062847 w 12"/>
                <a:gd name="T107" fmla="*/ 224038886 h 14"/>
                <a:gd name="T108" fmla="*/ 2083062847 w 12"/>
                <a:gd name="T109" fmla="*/ 224038886 h 14"/>
                <a:gd name="T110" fmla="*/ 2083062847 w 12"/>
                <a:gd name="T111" fmla="*/ 224038886 h 14"/>
                <a:gd name="T112" fmla="*/ 2083062847 w 12"/>
                <a:gd name="T113" fmla="*/ 224038886 h 14"/>
                <a:gd name="T114" fmla="*/ 2083062847 w 12"/>
                <a:gd name="T115" fmla="*/ 672116657 h 14"/>
                <a:gd name="T116" fmla="*/ 2147483646 w 12"/>
                <a:gd name="T117" fmla="*/ 448077771 h 14"/>
                <a:gd name="T118" fmla="*/ 2147483646 w 12"/>
                <a:gd name="T119" fmla="*/ 448077771 h 14"/>
                <a:gd name="T120" fmla="*/ 2147483646 w 12"/>
                <a:gd name="T121" fmla="*/ 448077771 h 14"/>
                <a:gd name="T122" fmla="*/ 2147483646 w 12"/>
                <a:gd name="T123" fmla="*/ 672116657 h 14"/>
                <a:gd name="T124" fmla="*/ 2147483646 w 12"/>
                <a:gd name="T125" fmla="*/ 672116657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8" name="Freeform 91">
              <a:extLst>
                <a:ext uri="{FF2B5EF4-FFF2-40B4-BE49-F238E27FC236}">
                  <a16:creationId xmlns:a16="http://schemas.microsoft.com/office/drawing/2014/main" id="{E4FBD77B-1071-469A-9D53-9501D50EE9EC}"/>
                </a:ext>
              </a:extLst>
            </p:cNvPr>
            <p:cNvSpPr>
              <a:spLocks/>
            </p:cNvSpPr>
            <p:nvPr/>
          </p:nvSpPr>
          <p:spPr bwMode="auto">
            <a:xfrm>
              <a:off x="0" y="404813"/>
              <a:ext cx="879475" cy="1141413"/>
            </a:xfrm>
            <a:custGeom>
              <a:avLst/>
              <a:gdLst>
                <a:gd name="T0" fmla="*/ 2147483646 w 58"/>
                <a:gd name="T1" fmla="*/ 2147483646 h 76"/>
                <a:gd name="T2" fmla="*/ 2147483646 w 58"/>
                <a:gd name="T3" fmla="*/ 2147483646 h 76"/>
                <a:gd name="T4" fmla="*/ 2147483646 w 58"/>
                <a:gd name="T5" fmla="*/ 0 h 76"/>
                <a:gd name="T6" fmla="*/ 2147483646 w 58"/>
                <a:gd name="T7" fmla="*/ 676677686 h 76"/>
                <a:gd name="T8" fmla="*/ 2147483646 w 58"/>
                <a:gd name="T9" fmla="*/ 902226902 h 76"/>
                <a:gd name="T10" fmla="*/ 2147483646 w 58"/>
                <a:gd name="T11" fmla="*/ 2147483646 h 76"/>
                <a:gd name="T12" fmla="*/ 2147483646 w 58"/>
                <a:gd name="T13" fmla="*/ 2147483646 h 76"/>
                <a:gd name="T14" fmla="*/ 2147483646 w 58"/>
                <a:gd name="T15" fmla="*/ 902226902 h 76"/>
                <a:gd name="T16" fmla="*/ 689781341 w 58"/>
                <a:gd name="T17" fmla="*/ 2147483646 h 76"/>
                <a:gd name="T18" fmla="*/ 689781341 w 58"/>
                <a:gd name="T19" fmla="*/ 1804468823 h 76"/>
                <a:gd name="T20" fmla="*/ 229922059 w 58"/>
                <a:gd name="T21" fmla="*/ 2147483646 h 76"/>
                <a:gd name="T22" fmla="*/ 2147483646 w 58"/>
                <a:gd name="T23" fmla="*/ 2147483646 h 76"/>
                <a:gd name="T24" fmla="*/ 2147483646 w 58"/>
                <a:gd name="T25" fmla="*/ 2147483646 h 76"/>
                <a:gd name="T26" fmla="*/ 2147483646 w 58"/>
                <a:gd name="T27" fmla="*/ 2147483646 h 76"/>
                <a:gd name="T28" fmla="*/ 2147483646 w 58"/>
                <a:gd name="T29" fmla="*/ 2147483646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9" name="Freeform 92">
              <a:extLst>
                <a:ext uri="{FF2B5EF4-FFF2-40B4-BE49-F238E27FC236}">
                  <a16:creationId xmlns:a16="http://schemas.microsoft.com/office/drawing/2014/main" id="{AA489529-B815-4698-8D57-9FCDACEFC26D}"/>
                </a:ext>
              </a:extLst>
            </p:cNvPr>
            <p:cNvSpPr>
              <a:spLocks/>
            </p:cNvSpPr>
            <p:nvPr/>
          </p:nvSpPr>
          <p:spPr bwMode="auto">
            <a:xfrm>
              <a:off x="1076325" y="404813"/>
              <a:ext cx="787400" cy="1125538"/>
            </a:xfrm>
            <a:custGeom>
              <a:avLst/>
              <a:gdLst>
                <a:gd name="T0" fmla="*/ 0 w 52"/>
                <a:gd name="T1" fmla="*/ 0 h 75"/>
                <a:gd name="T2" fmla="*/ 2063608835 w 52"/>
                <a:gd name="T3" fmla="*/ 2147483646 h 75"/>
                <a:gd name="T4" fmla="*/ 2147483646 w 52"/>
                <a:gd name="T5" fmla="*/ 2147483646 h 75"/>
                <a:gd name="T6" fmla="*/ 2147483646 w 52"/>
                <a:gd name="T7" fmla="*/ 2147483646 h 75"/>
                <a:gd name="T8" fmla="*/ 2147483646 w 52"/>
                <a:gd name="T9" fmla="*/ 2147483646 h 75"/>
                <a:gd name="T10" fmla="*/ 2147483646 w 52"/>
                <a:gd name="T11" fmla="*/ 2147483646 h 75"/>
                <a:gd name="T12" fmla="*/ 2147483646 w 52"/>
                <a:gd name="T13" fmla="*/ 2147483646 h 75"/>
                <a:gd name="T14" fmla="*/ 2147483646 w 52"/>
                <a:gd name="T15" fmla="*/ 2147483646 h 75"/>
                <a:gd name="T16" fmla="*/ 2147483646 w 52"/>
                <a:gd name="T17" fmla="*/ 2147483646 h 75"/>
                <a:gd name="T18" fmla="*/ 2147483646 w 52"/>
                <a:gd name="T19" fmla="*/ 2147483646 h 75"/>
                <a:gd name="T20" fmla="*/ 2147483646 w 52"/>
                <a:gd name="T21" fmla="*/ 2147483646 h 75"/>
                <a:gd name="T22" fmla="*/ 2147483646 w 52"/>
                <a:gd name="T23" fmla="*/ 2026943866 h 75"/>
                <a:gd name="T24" fmla="*/ 2147483646 w 52"/>
                <a:gd name="T25" fmla="*/ 2147483646 h 75"/>
                <a:gd name="T26" fmla="*/ 2147483646 w 52"/>
                <a:gd name="T27" fmla="*/ 2147483646 h 75"/>
                <a:gd name="T28" fmla="*/ 2147483646 w 52"/>
                <a:gd name="T29" fmla="*/ 2147483646 h 75"/>
                <a:gd name="T30" fmla="*/ 2147483646 w 52"/>
                <a:gd name="T31" fmla="*/ 1351290908 h 75"/>
                <a:gd name="T32" fmla="*/ 2147483646 w 52"/>
                <a:gd name="T33" fmla="*/ 1351290908 h 75"/>
                <a:gd name="T34" fmla="*/ 2147483646 w 52"/>
                <a:gd name="T35" fmla="*/ 900865608 h 75"/>
                <a:gd name="T36" fmla="*/ 1834308869 w 52"/>
                <a:gd name="T37" fmla="*/ 675652958 h 75"/>
                <a:gd name="T38" fmla="*/ 917154435 w 52"/>
                <a:gd name="T39" fmla="*/ 450425300 h 75"/>
                <a:gd name="T40" fmla="*/ 0 w 5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0" name="Freeform 93">
              <a:extLst>
                <a:ext uri="{FF2B5EF4-FFF2-40B4-BE49-F238E27FC236}">
                  <a16:creationId xmlns:a16="http://schemas.microsoft.com/office/drawing/2014/main" id="{D219A4A8-3C9C-422F-B0A7-74CF369BCE57}"/>
                </a:ext>
              </a:extLst>
            </p:cNvPr>
            <p:cNvSpPr>
              <a:spLocks/>
            </p:cNvSpPr>
            <p:nvPr/>
          </p:nvSpPr>
          <p:spPr bwMode="auto">
            <a:xfrm>
              <a:off x="1166812" y="509588"/>
              <a:ext cx="696912" cy="1020763"/>
            </a:xfrm>
            <a:custGeom>
              <a:avLst/>
              <a:gdLst>
                <a:gd name="T0" fmla="*/ 2147483646 w 46"/>
                <a:gd name="T1" fmla="*/ 2147483646 h 68"/>
                <a:gd name="T2" fmla="*/ 2147483646 w 46"/>
                <a:gd name="T3" fmla="*/ 901348740 h 68"/>
                <a:gd name="T4" fmla="*/ 2147483646 w 46"/>
                <a:gd name="T5" fmla="*/ 2147483646 h 68"/>
                <a:gd name="T6" fmla="*/ 2147483646 w 46"/>
                <a:gd name="T7" fmla="*/ 2147483646 h 68"/>
                <a:gd name="T8" fmla="*/ 2147483646 w 46"/>
                <a:gd name="T9" fmla="*/ 2147483646 h 68"/>
                <a:gd name="T10" fmla="*/ 2147483646 w 46"/>
                <a:gd name="T11" fmla="*/ 2147483646 h 68"/>
                <a:gd name="T12" fmla="*/ 2147483646 w 46"/>
                <a:gd name="T13" fmla="*/ 2147483646 h 68"/>
                <a:gd name="T14" fmla="*/ 2147483646 w 46"/>
                <a:gd name="T15" fmla="*/ 1352015605 h 68"/>
                <a:gd name="T16" fmla="*/ 2065768370 w 46"/>
                <a:gd name="T17" fmla="*/ 0 h 68"/>
                <a:gd name="T18" fmla="*/ 2147483646 w 46"/>
                <a:gd name="T19" fmla="*/ 2028030913 h 68"/>
                <a:gd name="T20" fmla="*/ 2065768370 w 46"/>
                <a:gd name="T21" fmla="*/ 901348740 h 68"/>
                <a:gd name="T22" fmla="*/ 2065768370 w 46"/>
                <a:gd name="T23" fmla="*/ 2147483646 h 68"/>
                <a:gd name="T24" fmla="*/ 1836241918 w 46"/>
                <a:gd name="T25" fmla="*/ 2147483646 h 68"/>
                <a:gd name="T26" fmla="*/ 688594507 w 46"/>
                <a:gd name="T27" fmla="*/ 2147483646 h 68"/>
                <a:gd name="T28" fmla="*/ 688594507 w 46"/>
                <a:gd name="T29" fmla="*/ 225333432 h 68"/>
                <a:gd name="T30" fmla="*/ 0 w 46"/>
                <a:gd name="T31" fmla="*/ 2147483646 h 68"/>
                <a:gd name="T32" fmla="*/ 688594507 w 46"/>
                <a:gd name="T33" fmla="*/ 2147483646 h 68"/>
                <a:gd name="T34" fmla="*/ 2147483646 w 46"/>
                <a:gd name="T35" fmla="*/ 2147483646 h 68"/>
                <a:gd name="T36" fmla="*/ 2147483646 w 46"/>
                <a:gd name="T37" fmla="*/ 2147483646 h 68"/>
                <a:gd name="T38" fmla="*/ 2147483646 w 46"/>
                <a:gd name="T39" fmla="*/ 2147483646 h 68"/>
                <a:gd name="T40" fmla="*/ 2147483646 w 46"/>
                <a:gd name="T41" fmla="*/ 2147483646 h 68"/>
                <a:gd name="T42" fmla="*/ 2147483646 w 46"/>
                <a:gd name="T43" fmla="*/ 2147483646 h 68"/>
                <a:gd name="T44" fmla="*/ 2147483646 w 46"/>
                <a:gd name="T45" fmla="*/ 2147483646 h 68"/>
                <a:gd name="T46" fmla="*/ 2147483646 w 46"/>
                <a:gd name="T47" fmla="*/ 2028030913 h 68"/>
                <a:gd name="T48" fmla="*/ 2147483646 w 46"/>
                <a:gd name="T49" fmla="*/ 1126682172 h 68"/>
                <a:gd name="T50" fmla="*/ 2147483646 w 46"/>
                <a:gd name="T51" fmla="*/ 2147483646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1" name="Freeform 94">
              <a:extLst>
                <a:ext uri="{FF2B5EF4-FFF2-40B4-BE49-F238E27FC236}">
                  <a16:creationId xmlns:a16="http://schemas.microsoft.com/office/drawing/2014/main" id="{8AF32521-06B0-46EC-B6E1-CBE61042554F}"/>
                </a:ext>
              </a:extLst>
            </p:cNvPr>
            <p:cNvSpPr>
              <a:spLocks/>
            </p:cNvSpPr>
            <p:nvPr/>
          </p:nvSpPr>
          <p:spPr bwMode="auto">
            <a:xfrm>
              <a:off x="696912" y="525463"/>
              <a:ext cx="152400" cy="495300"/>
            </a:xfrm>
            <a:custGeom>
              <a:avLst/>
              <a:gdLst>
                <a:gd name="T0" fmla="*/ 1625803200 w 10"/>
                <a:gd name="T1" fmla="*/ 2147483646 h 33"/>
                <a:gd name="T2" fmla="*/ 2147483646 w 10"/>
                <a:gd name="T3" fmla="*/ 901085782 h 33"/>
                <a:gd name="T4" fmla="*/ 1393545600 w 10"/>
                <a:gd name="T5" fmla="*/ 2147483646 h 33"/>
                <a:gd name="T6" fmla="*/ 1161288000 w 10"/>
                <a:gd name="T7" fmla="*/ 0 h 33"/>
                <a:gd name="T8" fmla="*/ 929030400 w 10"/>
                <a:gd name="T9" fmla="*/ 2147483646 h 33"/>
                <a:gd name="T10" fmla="*/ 464515200 w 10"/>
                <a:gd name="T11" fmla="*/ 2147483646 h 33"/>
                <a:gd name="T12" fmla="*/ 1161288000 w 10"/>
                <a:gd name="T13" fmla="*/ 2147483646 h 33"/>
                <a:gd name="T14" fmla="*/ 1625803200 w 10"/>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2" name="Freeform 95">
              <a:extLst>
                <a:ext uri="{FF2B5EF4-FFF2-40B4-BE49-F238E27FC236}">
                  <a16:creationId xmlns:a16="http://schemas.microsoft.com/office/drawing/2014/main" id="{D50B4547-9CC7-4CC0-8603-30D3DCC156B4}"/>
                </a:ext>
              </a:extLst>
            </p:cNvPr>
            <p:cNvSpPr>
              <a:spLocks/>
            </p:cNvSpPr>
            <p:nvPr/>
          </p:nvSpPr>
          <p:spPr bwMode="auto">
            <a:xfrm>
              <a:off x="0" y="495300"/>
              <a:ext cx="636587" cy="344488"/>
            </a:xfrm>
            <a:custGeom>
              <a:avLst/>
              <a:gdLst>
                <a:gd name="T0" fmla="*/ 2147483646 w 42"/>
                <a:gd name="T1" fmla="*/ 0 h 23"/>
                <a:gd name="T2" fmla="*/ 2147483646 w 42"/>
                <a:gd name="T3" fmla="*/ 1794662658 h 23"/>
                <a:gd name="T4" fmla="*/ 2147483646 w 42"/>
                <a:gd name="T5" fmla="*/ 1345989505 h 23"/>
                <a:gd name="T6" fmla="*/ 2147483646 w 42"/>
                <a:gd name="T7" fmla="*/ 1345989505 h 23"/>
                <a:gd name="T8" fmla="*/ 2147483646 w 42"/>
                <a:gd name="T9" fmla="*/ 2018999235 h 23"/>
                <a:gd name="T10" fmla="*/ 2147483646 w 42"/>
                <a:gd name="T11" fmla="*/ 2147483646 h 23"/>
                <a:gd name="T12" fmla="*/ 2147483646 w 42"/>
                <a:gd name="T13" fmla="*/ 2147483646 h 23"/>
                <a:gd name="T14" fmla="*/ 2147483646 w 42"/>
                <a:gd name="T15" fmla="*/ 2147483646 h 23"/>
                <a:gd name="T16" fmla="*/ 2147483646 w 42"/>
                <a:gd name="T17" fmla="*/ 1794662658 h 23"/>
                <a:gd name="T18" fmla="*/ 2147483646 w 42"/>
                <a:gd name="T19" fmla="*/ 1570326081 h 23"/>
                <a:gd name="T20" fmla="*/ 2147483646 w 42"/>
                <a:gd name="T21" fmla="*/ 1570326081 h 23"/>
                <a:gd name="T22" fmla="*/ 2147483646 w 42"/>
                <a:gd name="T23" fmla="*/ 2147483646 h 23"/>
                <a:gd name="T24" fmla="*/ 2147483646 w 42"/>
                <a:gd name="T25" fmla="*/ 2147483646 h 23"/>
                <a:gd name="T26" fmla="*/ 2147483646 w 42"/>
                <a:gd name="T27" fmla="*/ 2147483646 h 23"/>
                <a:gd name="T28" fmla="*/ 2067573949 w 42"/>
                <a:gd name="T29" fmla="*/ 224336577 h 23"/>
                <a:gd name="T30" fmla="*/ 459464246 w 42"/>
                <a:gd name="T31" fmla="*/ 1121667906 h 23"/>
                <a:gd name="T32" fmla="*/ 689196369 w 42"/>
                <a:gd name="T33" fmla="*/ 448658176 h 23"/>
                <a:gd name="T34" fmla="*/ 229732123 w 42"/>
                <a:gd name="T35" fmla="*/ 1345989505 h 23"/>
                <a:gd name="T36" fmla="*/ 2147483646 w 42"/>
                <a:gd name="T37" fmla="*/ 2147483646 h 23"/>
                <a:gd name="T38" fmla="*/ 2147483646 w 42"/>
                <a:gd name="T39" fmla="*/ 2147483646 h 23"/>
                <a:gd name="T40" fmla="*/ 2147483646 w 42"/>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3" name="Freeform 96">
              <a:extLst>
                <a:ext uri="{FF2B5EF4-FFF2-40B4-BE49-F238E27FC236}">
                  <a16:creationId xmlns:a16="http://schemas.microsoft.com/office/drawing/2014/main" id="{3AE085FC-4357-4F8D-A13E-6C7888AEF944}"/>
                </a:ext>
              </a:extLst>
            </p:cNvPr>
            <p:cNvSpPr>
              <a:spLocks/>
            </p:cNvSpPr>
            <p:nvPr/>
          </p:nvSpPr>
          <p:spPr bwMode="auto">
            <a:xfrm>
              <a:off x="923925" y="450850"/>
              <a:ext cx="152400" cy="795338"/>
            </a:xfrm>
            <a:custGeom>
              <a:avLst/>
              <a:gdLst>
                <a:gd name="T0" fmla="*/ 0 w 96"/>
                <a:gd name="T1" fmla="*/ 93246634 h 501"/>
                <a:gd name="T2" fmla="*/ 73085325 w 96"/>
                <a:gd name="T3" fmla="*/ 166330417 h 501"/>
                <a:gd name="T4" fmla="*/ 25201563 w 96"/>
                <a:gd name="T5" fmla="*/ 284778629 h 501"/>
                <a:gd name="T6" fmla="*/ 25201563 w 96"/>
                <a:gd name="T7" fmla="*/ 1166833871 h 501"/>
                <a:gd name="T8" fmla="*/ 120967500 w 96"/>
                <a:gd name="T9" fmla="*/ 1262599869 h 501"/>
                <a:gd name="T10" fmla="*/ 241935000 w 96"/>
                <a:gd name="T11" fmla="*/ 1166833871 h 501"/>
                <a:gd name="T12" fmla="*/ 194052825 w 96"/>
                <a:gd name="T13" fmla="*/ 284778629 h 501"/>
                <a:gd name="T14" fmla="*/ 120967500 w 96"/>
                <a:gd name="T15" fmla="*/ 166330417 h 501"/>
                <a:gd name="T16" fmla="*/ 168851263 w 96"/>
                <a:gd name="T17" fmla="*/ 93246634 h 501"/>
                <a:gd name="T18" fmla="*/ 120967500 w 96"/>
                <a:gd name="T19" fmla="*/ 22682214 h 501"/>
                <a:gd name="T20" fmla="*/ 47883763 w 96"/>
                <a:gd name="T21" fmla="*/ 0 h 501"/>
                <a:gd name="T22" fmla="*/ 0 w 96"/>
                <a:gd name="T23" fmla="*/ 93246634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 name="Freeform 97">
              <a:extLst>
                <a:ext uri="{FF2B5EF4-FFF2-40B4-BE49-F238E27FC236}">
                  <a16:creationId xmlns:a16="http://schemas.microsoft.com/office/drawing/2014/main" id="{F2AC330B-5FDB-4FF0-BD1C-68CE52922DC1}"/>
                </a:ext>
              </a:extLst>
            </p:cNvPr>
            <p:cNvSpPr>
              <a:spLocks/>
            </p:cNvSpPr>
            <p:nvPr/>
          </p:nvSpPr>
          <p:spPr bwMode="auto">
            <a:xfrm>
              <a:off x="849312" y="2686050"/>
              <a:ext cx="196850" cy="211138"/>
            </a:xfrm>
            <a:custGeom>
              <a:avLst/>
              <a:gdLst>
                <a:gd name="T0" fmla="*/ 458584788 w 13"/>
                <a:gd name="T1" fmla="*/ 454896821 h 14"/>
                <a:gd name="T2" fmla="*/ 458584788 w 13"/>
                <a:gd name="T3" fmla="*/ 1819557121 h 14"/>
                <a:gd name="T4" fmla="*/ 0 w 13"/>
                <a:gd name="T5" fmla="*/ 2147483646 h 14"/>
                <a:gd name="T6" fmla="*/ 1834308869 w 13"/>
                <a:gd name="T7" fmla="*/ 2147483646 h 14"/>
                <a:gd name="T8" fmla="*/ 2147483646 w 13"/>
                <a:gd name="T9" fmla="*/ 2147483646 h 14"/>
                <a:gd name="T10" fmla="*/ 2147483646 w 13"/>
                <a:gd name="T11" fmla="*/ 454896821 h 14"/>
                <a:gd name="T12" fmla="*/ 458584788 w 13"/>
                <a:gd name="T13" fmla="*/ 454896821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5" name="Freeform 98">
              <a:extLst>
                <a:ext uri="{FF2B5EF4-FFF2-40B4-BE49-F238E27FC236}">
                  <a16:creationId xmlns:a16="http://schemas.microsoft.com/office/drawing/2014/main" id="{78DC3D71-03E3-4E89-AE23-A86E78992045}"/>
                </a:ext>
              </a:extLst>
            </p:cNvPr>
            <p:cNvSpPr>
              <a:spLocks/>
            </p:cNvSpPr>
            <p:nvPr/>
          </p:nvSpPr>
          <p:spPr bwMode="auto">
            <a:xfrm>
              <a:off x="1076325" y="2520950"/>
              <a:ext cx="211137" cy="269875"/>
            </a:xfrm>
            <a:custGeom>
              <a:avLst/>
              <a:gdLst>
                <a:gd name="T0" fmla="*/ 682334459 w 14"/>
                <a:gd name="T1" fmla="*/ 449581764 h 18"/>
                <a:gd name="T2" fmla="*/ 454879585 w 14"/>
                <a:gd name="T3" fmla="*/ 1798327056 h 18"/>
                <a:gd name="T4" fmla="*/ 454879585 w 14"/>
                <a:gd name="T5" fmla="*/ 2147483646 h 18"/>
                <a:gd name="T6" fmla="*/ 2147483646 w 14"/>
                <a:gd name="T7" fmla="*/ 2147483646 h 18"/>
                <a:gd name="T8" fmla="*/ 2147483646 w 14"/>
                <a:gd name="T9" fmla="*/ 1573536174 h 18"/>
                <a:gd name="T10" fmla="*/ 2046988296 w 14"/>
                <a:gd name="T11" fmla="*/ 224790882 h 18"/>
                <a:gd name="T12" fmla="*/ 682334459 w 14"/>
                <a:gd name="T13" fmla="*/ 449581764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6" name="Freeform 99">
              <a:extLst>
                <a:ext uri="{FF2B5EF4-FFF2-40B4-BE49-F238E27FC236}">
                  <a16:creationId xmlns:a16="http://schemas.microsoft.com/office/drawing/2014/main" id="{7C9157A8-C2CB-441A-91A5-9EBF749B3617}"/>
                </a:ext>
              </a:extLst>
            </p:cNvPr>
            <p:cNvSpPr>
              <a:spLocks/>
            </p:cNvSpPr>
            <p:nvPr/>
          </p:nvSpPr>
          <p:spPr bwMode="auto">
            <a:xfrm>
              <a:off x="833437" y="0"/>
              <a:ext cx="303212" cy="269875"/>
            </a:xfrm>
            <a:custGeom>
              <a:avLst/>
              <a:gdLst>
                <a:gd name="T0" fmla="*/ 689534409 w 20"/>
                <a:gd name="T1" fmla="*/ 2147483646 h 18"/>
                <a:gd name="T2" fmla="*/ 689534409 w 20"/>
                <a:gd name="T3" fmla="*/ 2147483646 h 18"/>
                <a:gd name="T4" fmla="*/ 919369105 w 20"/>
                <a:gd name="T5" fmla="*/ 1798327056 h 18"/>
                <a:gd name="T6" fmla="*/ 2147483646 w 20"/>
                <a:gd name="T7" fmla="*/ 1348745292 h 18"/>
                <a:gd name="T8" fmla="*/ 2147483646 w 20"/>
                <a:gd name="T9" fmla="*/ 1798327056 h 18"/>
                <a:gd name="T10" fmla="*/ 2147483646 w 20"/>
                <a:gd name="T11" fmla="*/ 2147483646 h 18"/>
                <a:gd name="T12" fmla="*/ 2147483646 w 20"/>
                <a:gd name="T13" fmla="*/ 2147483646 h 18"/>
                <a:gd name="T14" fmla="*/ 2147483646 w 20"/>
                <a:gd name="T15" fmla="*/ 2147483646 h 18"/>
                <a:gd name="T16" fmla="*/ 2147483646 w 20"/>
                <a:gd name="T17" fmla="*/ 2147483646 h 18"/>
                <a:gd name="T18" fmla="*/ 2147483646 w 20"/>
                <a:gd name="T19" fmla="*/ 2147483646 h 18"/>
                <a:gd name="T20" fmla="*/ 2147483646 w 20"/>
                <a:gd name="T21" fmla="*/ 899163528 h 18"/>
                <a:gd name="T22" fmla="*/ 2147483646 w 20"/>
                <a:gd name="T23" fmla="*/ 0 h 18"/>
                <a:gd name="T24" fmla="*/ 919369105 w 20"/>
                <a:gd name="T25" fmla="*/ 674372646 h 18"/>
                <a:gd name="T26" fmla="*/ 0 w 20"/>
                <a:gd name="T27" fmla="*/ 2023132931 h 18"/>
                <a:gd name="T28" fmla="*/ 229849857 w 20"/>
                <a:gd name="T29" fmla="*/ 2147483646 h 18"/>
                <a:gd name="T30" fmla="*/ 459684553 w 20"/>
                <a:gd name="T31" fmla="*/ 2147483646 h 18"/>
                <a:gd name="T32" fmla="*/ 689534409 w 20"/>
                <a:gd name="T33" fmla="*/ 214748364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89" name="群組 88">
            <a:extLst>
              <a:ext uri="{FF2B5EF4-FFF2-40B4-BE49-F238E27FC236}">
                <a16:creationId xmlns:a16="http://schemas.microsoft.com/office/drawing/2014/main" id="{3684D95C-0FFF-42F9-AB55-CB3D2E6B1E8E}"/>
              </a:ext>
            </a:extLst>
          </p:cNvPr>
          <p:cNvGrpSpPr/>
          <p:nvPr/>
        </p:nvGrpSpPr>
        <p:grpSpPr>
          <a:xfrm>
            <a:off x="-1" y="0"/>
            <a:ext cx="6747187" cy="2659448"/>
            <a:chOff x="-1" y="0"/>
            <a:chExt cx="6747187" cy="2659448"/>
          </a:xfrm>
        </p:grpSpPr>
        <p:sp>
          <p:nvSpPr>
            <p:cNvPr id="90" name="矩形 4">
              <a:extLst>
                <a:ext uri="{FF2B5EF4-FFF2-40B4-BE49-F238E27FC236}">
                  <a16:creationId xmlns:a16="http://schemas.microsoft.com/office/drawing/2014/main" id="{FADFC3B3-97AC-416B-B7A9-EA9AC19BCF95}"/>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1" name="矩形 5">
              <a:extLst>
                <a:ext uri="{FF2B5EF4-FFF2-40B4-BE49-F238E27FC236}">
                  <a16:creationId xmlns:a16="http://schemas.microsoft.com/office/drawing/2014/main" id="{F86DDF3F-E1E9-44F6-8864-AA7C2671EBBA}"/>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 name="矩形 6">
              <a:extLst>
                <a:ext uri="{FF2B5EF4-FFF2-40B4-BE49-F238E27FC236}">
                  <a16:creationId xmlns:a16="http://schemas.microsoft.com/office/drawing/2014/main" id="{80D2D29B-3CBF-46AC-BE25-0AD7EA24A11A}"/>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3" name="矩形 7">
              <a:extLst>
                <a:ext uri="{FF2B5EF4-FFF2-40B4-BE49-F238E27FC236}">
                  <a16:creationId xmlns:a16="http://schemas.microsoft.com/office/drawing/2014/main" id="{D09D3EC8-4B48-43A9-A833-FB7743D7F425}"/>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94" name="图片 21">
              <a:extLst>
                <a:ext uri="{FF2B5EF4-FFF2-40B4-BE49-F238E27FC236}">
                  <a16:creationId xmlns:a16="http://schemas.microsoft.com/office/drawing/2014/main" id="{C8FBFD5B-9EA2-480A-AA73-1FF2D998878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Google Shape;160;p3">
              <a:extLst>
                <a:ext uri="{FF2B5EF4-FFF2-40B4-BE49-F238E27FC236}">
                  <a16:creationId xmlns:a16="http://schemas.microsoft.com/office/drawing/2014/main" id="{1388C357-4929-47DF-BFA7-4BDC677DF042}"/>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專班簡介</a:t>
              </a:r>
              <a:endParaRPr sz="16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028" name="Picture 4" descr="認識校徽- 國立臺北科技大學">
            <a:extLst>
              <a:ext uri="{FF2B5EF4-FFF2-40B4-BE49-F238E27FC236}">
                <a16:creationId xmlns:a16="http://schemas.microsoft.com/office/drawing/2014/main" id="{70D991F4-B2FE-412C-93CA-42B2E3DEAC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196" y="3446532"/>
            <a:ext cx="4762500" cy="3657600"/>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组合 3">
            <a:extLst>
              <a:ext uri="{FF2B5EF4-FFF2-40B4-BE49-F238E27FC236}">
                <a16:creationId xmlns:a16="http://schemas.microsoft.com/office/drawing/2014/main" id="{064B9102-E75E-475B-82BA-3BB6023BF9E7}"/>
              </a:ext>
            </a:extLst>
          </p:cNvPr>
          <p:cNvGrpSpPr>
            <a:grpSpLocks/>
          </p:cNvGrpSpPr>
          <p:nvPr/>
        </p:nvGrpSpPr>
        <p:grpSpPr bwMode="auto">
          <a:xfrm>
            <a:off x="-177301" y="10151195"/>
            <a:ext cx="18465301" cy="290808"/>
            <a:chOff x="0" y="0"/>
            <a:chExt cx="8898336" cy="244833"/>
          </a:xfrm>
        </p:grpSpPr>
        <p:sp>
          <p:nvSpPr>
            <p:cNvPr id="57" name="矩形 4">
              <a:extLst>
                <a:ext uri="{FF2B5EF4-FFF2-40B4-BE49-F238E27FC236}">
                  <a16:creationId xmlns:a16="http://schemas.microsoft.com/office/drawing/2014/main" id="{5A121536-F68C-4BE7-A320-6EA603DBFCEF}"/>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8" name="矩形 5">
              <a:extLst>
                <a:ext uri="{FF2B5EF4-FFF2-40B4-BE49-F238E27FC236}">
                  <a16:creationId xmlns:a16="http://schemas.microsoft.com/office/drawing/2014/main" id="{AB7E75FB-9959-407B-911C-E345F15FEC7F}"/>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 name="矩形 6">
              <a:extLst>
                <a:ext uri="{FF2B5EF4-FFF2-40B4-BE49-F238E27FC236}">
                  <a16:creationId xmlns:a16="http://schemas.microsoft.com/office/drawing/2014/main" id="{E8423F7E-84E0-45CA-AC25-E3CA7AD5C98A}"/>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0" name="矩形 7">
              <a:extLst>
                <a:ext uri="{FF2B5EF4-FFF2-40B4-BE49-F238E27FC236}">
                  <a16:creationId xmlns:a16="http://schemas.microsoft.com/office/drawing/2014/main" id="{7F84C151-03F0-40A5-860A-361EB8BF5C4C}"/>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35" name="圖形 34" descr="握手 以實心填滿">
            <a:extLst>
              <a:ext uri="{FF2B5EF4-FFF2-40B4-BE49-F238E27FC236}">
                <a16:creationId xmlns:a16="http://schemas.microsoft.com/office/drawing/2014/main" id="{39757351-7D7D-408F-96B4-2FE6FD17C8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27005" y="-1078305"/>
            <a:ext cx="4400831" cy="4400831"/>
          </a:xfrm>
          <a:prstGeom prst="rect">
            <a:avLst/>
          </a:prstGeom>
        </p:spPr>
      </p:pic>
      <p:sp>
        <p:nvSpPr>
          <p:cNvPr id="228" name="Google Shape;228;p4"/>
          <p:cNvSpPr txBox="1"/>
          <p:nvPr/>
        </p:nvSpPr>
        <p:spPr>
          <a:xfrm>
            <a:off x="1099142" y="1787968"/>
            <a:ext cx="6340027" cy="2068259"/>
          </a:xfrm>
          <a:prstGeom prst="rect">
            <a:avLst/>
          </a:prstGeom>
          <a:noFill/>
          <a:ln>
            <a:noFill/>
          </a:ln>
        </p:spPr>
        <p:txBody>
          <a:bodyPr spcFirstLastPara="1" wrap="square" lIns="0" tIns="0" rIns="0" bIns="0" anchor="ctr" anchorCtr="0">
            <a:spAutoFit/>
          </a:bodyPr>
          <a:lstStyle/>
          <a:p>
            <a:pPr marL="906780" marR="0" lvl="1" indent="-453390" algn="just" rtl="0">
              <a:lnSpc>
                <a:spcPct val="98000"/>
              </a:lnSpc>
              <a:spcBef>
                <a:spcPts val="0"/>
              </a:spcBef>
              <a:spcAft>
                <a:spcPts val="0"/>
              </a:spcAft>
              <a:buClr>
                <a:srgbClr val="FF0066"/>
              </a:buClr>
              <a:buSzPts val="4800"/>
              <a:buFont typeface="Arial"/>
              <a:buChar char="•"/>
            </a:pPr>
            <a:r>
              <a:rPr lang="en-US" sz="8000" b="1" i="0" u="none" strike="noStrike" cap="none" dirty="0">
                <a:solidFill>
                  <a:srgbClr val="FF0066"/>
                </a:solidFill>
                <a:latin typeface="Times New Roman"/>
                <a:ea typeface="Times New Roman"/>
                <a:cs typeface="Times New Roman"/>
                <a:sym typeface="Times New Roman"/>
              </a:rPr>
              <a:t>1</a:t>
            </a:r>
            <a:r>
              <a:rPr lang="en-US" altLang="zh-TW" sz="8000" b="1" dirty="0">
                <a:solidFill>
                  <a:srgbClr val="FF0066"/>
                </a:solidFill>
                <a:latin typeface="Times New Roman"/>
                <a:ea typeface="Times New Roman"/>
                <a:cs typeface="Times New Roman"/>
                <a:sym typeface="Times New Roman"/>
              </a:rPr>
              <a:t>1</a:t>
            </a:r>
            <a:r>
              <a:rPr lang="en-US" sz="7200" b="1" dirty="0">
                <a:solidFill>
                  <a:srgbClr val="FF0066"/>
                </a:solidFill>
                <a:latin typeface="DFKai-SB"/>
                <a:ea typeface="DFKai-SB"/>
                <a:cs typeface="Times New Roman"/>
                <a:sym typeface="DFKai-SB"/>
              </a:rPr>
              <a:t> </a:t>
            </a:r>
            <a:r>
              <a:rPr lang="en-US" sz="4800" b="1" i="0" u="none" strike="noStrike" cap="none" dirty="0" err="1">
                <a:solidFill>
                  <a:schemeClr val="dk1"/>
                </a:solidFill>
                <a:latin typeface="DFKai-SB"/>
                <a:ea typeface="DFKai-SB"/>
                <a:cs typeface="DFKai-SB"/>
                <a:sym typeface="DFKai-SB"/>
              </a:rPr>
              <a:t>家</a:t>
            </a:r>
            <a:r>
              <a:rPr lang="en-US" sz="4800" b="1" i="0" u="none" strike="noStrike" cap="none" dirty="0" err="1">
                <a:solidFill>
                  <a:srgbClr val="000000"/>
                </a:solidFill>
                <a:latin typeface="DFKai-SB"/>
                <a:ea typeface="DFKai-SB"/>
                <a:cs typeface="DFKai-SB"/>
                <a:sym typeface="DFKai-SB"/>
              </a:rPr>
              <a:t>合作企業</a:t>
            </a:r>
            <a:r>
              <a:rPr lang="en-US" sz="4800" b="1" i="0" u="none" strike="noStrike" cap="none" dirty="0">
                <a:solidFill>
                  <a:srgbClr val="000000"/>
                </a:solidFill>
                <a:latin typeface="DFKai-SB"/>
                <a:ea typeface="DFKai-SB"/>
                <a:cs typeface="DFKai-SB"/>
                <a:sym typeface="DFKai-SB"/>
              </a:rPr>
              <a:t> </a:t>
            </a:r>
            <a:endParaRPr sz="4800" b="1" i="0" u="none" strike="noStrike" cap="none" dirty="0">
              <a:solidFill>
                <a:srgbClr val="000000"/>
              </a:solidFill>
              <a:latin typeface="DFKai-SB"/>
              <a:ea typeface="DFKai-SB"/>
              <a:cs typeface="DFKai-SB"/>
              <a:sym typeface="DFKai-SB"/>
            </a:endParaRPr>
          </a:p>
          <a:p>
            <a:pPr marL="453390" marR="0" lvl="1" indent="0" algn="just" rtl="0">
              <a:lnSpc>
                <a:spcPct val="140000"/>
              </a:lnSpc>
              <a:spcBef>
                <a:spcPts val="0"/>
              </a:spcBef>
              <a:spcAft>
                <a:spcPts val="0"/>
              </a:spcAft>
              <a:buNone/>
            </a:pPr>
            <a:r>
              <a:rPr lang="en-US" sz="4000" b="0" i="0" u="none" strike="noStrike" cap="none" dirty="0">
                <a:solidFill>
                  <a:srgbClr val="000000"/>
                </a:solidFill>
                <a:latin typeface="DFKai-SB"/>
                <a:ea typeface="DFKai-SB"/>
                <a:cs typeface="DFKai-SB"/>
                <a:sym typeface="DFKai-SB"/>
              </a:rPr>
              <a:t>(</a:t>
            </a:r>
            <a:r>
              <a:rPr lang="en-US" sz="4000" b="0" i="0" u="none" strike="noStrike" cap="none" dirty="0" err="1">
                <a:solidFill>
                  <a:srgbClr val="000000"/>
                </a:solidFill>
                <a:latin typeface="DFKai-SB"/>
                <a:ea typeface="DFKai-SB"/>
                <a:cs typeface="DFKai-SB"/>
                <a:sym typeface="DFKai-SB"/>
              </a:rPr>
              <a:t>含多家上市櫃公司</a:t>
            </a:r>
            <a:r>
              <a:rPr lang="en-US" sz="4000" b="0" i="0" u="none" strike="noStrike" cap="none" dirty="0">
                <a:solidFill>
                  <a:srgbClr val="000000"/>
                </a:solidFill>
                <a:latin typeface="DFKai-SB"/>
                <a:ea typeface="DFKai-SB"/>
                <a:cs typeface="DFKai-SB"/>
                <a:sym typeface="DFKai-SB"/>
              </a:rPr>
              <a:t>)</a:t>
            </a:r>
            <a:endParaRPr sz="4000" b="0" i="0" u="none" strike="noStrike" cap="none" dirty="0">
              <a:solidFill>
                <a:srgbClr val="000000"/>
              </a:solidFill>
              <a:latin typeface="DFKai-SB"/>
              <a:ea typeface="DFKai-SB"/>
              <a:cs typeface="DFKai-SB"/>
              <a:sym typeface="DFKai-SB"/>
            </a:endParaRPr>
          </a:p>
        </p:txBody>
      </p:sp>
      <p:graphicFrame>
        <p:nvGraphicFramePr>
          <p:cNvPr id="47" name="表格 9">
            <a:extLst>
              <a:ext uri="{FF2B5EF4-FFF2-40B4-BE49-F238E27FC236}">
                <a16:creationId xmlns:a16="http://schemas.microsoft.com/office/drawing/2014/main" id="{4B36C83E-3577-47BA-80B9-EA448B87F782}"/>
              </a:ext>
            </a:extLst>
          </p:cNvPr>
          <p:cNvGraphicFramePr>
            <a:graphicFrameLocks noGrp="1"/>
          </p:cNvGraphicFramePr>
          <p:nvPr>
            <p:extLst>
              <p:ext uri="{D42A27DB-BD31-4B8C-83A1-F6EECF244321}">
                <p14:modId xmlns:p14="http://schemas.microsoft.com/office/powerpoint/2010/main" val="3127215089"/>
              </p:ext>
            </p:extLst>
          </p:nvPr>
        </p:nvGraphicFramePr>
        <p:xfrm>
          <a:off x="265888" y="3790310"/>
          <a:ext cx="6871973" cy="6360884"/>
        </p:xfrm>
        <a:graphic>
          <a:graphicData uri="http://schemas.openxmlformats.org/drawingml/2006/table">
            <a:tbl>
              <a:tblPr firstRow="1" bandRow="1">
                <a:tableStyleId>{21E4AEA4-8DFA-4A89-87EB-49C32662AFE0}</a:tableStyleId>
              </a:tblPr>
              <a:tblGrid>
                <a:gridCol w="3375514">
                  <a:extLst>
                    <a:ext uri="{9D8B030D-6E8A-4147-A177-3AD203B41FA5}">
                      <a16:colId xmlns:a16="http://schemas.microsoft.com/office/drawing/2014/main" val="1280538385"/>
                    </a:ext>
                  </a:extLst>
                </a:gridCol>
                <a:gridCol w="3496459">
                  <a:extLst>
                    <a:ext uri="{9D8B030D-6E8A-4147-A177-3AD203B41FA5}">
                      <a16:colId xmlns:a16="http://schemas.microsoft.com/office/drawing/2014/main" val="671967476"/>
                    </a:ext>
                  </a:extLst>
                </a:gridCol>
              </a:tblGrid>
              <a:tr h="803732">
                <a:tc gridSpan="2">
                  <a:txBody>
                    <a:bodyPr/>
                    <a:lstStyle/>
                    <a:p>
                      <a:pPr algn="ctr"/>
                      <a:r>
                        <a:rPr lang="zh-TW" altLang="en-US" sz="4000" b="1" dirty="0">
                          <a:solidFill>
                            <a:schemeClr val="bg1"/>
                          </a:solidFill>
                          <a:latin typeface="標楷體" panose="03000509000000000000" pitchFamily="65" charset="-120"/>
                          <a:ea typeface="標楷體" panose="03000509000000000000" pitchFamily="65" charset="-120"/>
                        </a:rPr>
                        <a:t>合作企業</a:t>
                      </a:r>
                    </a:p>
                  </a:txBody>
                  <a:tcPr/>
                </a:tc>
                <a:tc hMerge="1">
                  <a:txBody>
                    <a:bodyPr/>
                    <a:lstStyle/>
                    <a:p>
                      <a:endParaRPr lang="zh-TW" altLang="en-US" sz="2800"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3308539932"/>
                  </a:ext>
                </a:extLst>
              </a:tr>
              <a:tr h="994441">
                <a:tc>
                  <a:txBody>
                    <a:bodyPr/>
                    <a:lstStyle/>
                    <a:p>
                      <a:pPr algn="ctr"/>
                      <a:r>
                        <a:rPr lang="zh-TW" altLang="en-US" sz="2800" b="1" dirty="0">
                          <a:latin typeface="標楷體" panose="03000509000000000000" pitchFamily="65" charset="-120"/>
                          <a:ea typeface="標楷體" panose="03000509000000000000" pitchFamily="65" charset="-120"/>
                        </a:rPr>
                        <a:t>台灣積體電路製造</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台灣應用材料</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965902663"/>
                  </a:ext>
                </a:extLst>
              </a:tr>
              <a:tr h="994441">
                <a:tc>
                  <a:txBody>
                    <a:bodyPr/>
                    <a:lstStyle/>
                    <a:p>
                      <a:pPr algn="ctr"/>
                      <a:r>
                        <a:rPr lang="zh-TW" altLang="en-US" sz="2800" b="1" dirty="0">
                          <a:latin typeface="標楷體" panose="03000509000000000000" pitchFamily="65" charset="-120"/>
                          <a:ea typeface="標楷體" panose="03000509000000000000" pitchFamily="65" charset="-120"/>
                        </a:rPr>
                        <a:t>華東科技</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景碩科技</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p>
                  </a:txBody>
                  <a:tcPr/>
                </a:tc>
                <a:extLst>
                  <a:ext uri="{0D108BD9-81ED-4DB2-BD59-A6C34878D82A}">
                    <a16:rowId xmlns:a16="http://schemas.microsoft.com/office/drawing/2014/main" val="3133626562"/>
                  </a:ext>
                </a:extLst>
              </a:tr>
              <a:tr h="994441">
                <a:tc>
                  <a:txBody>
                    <a:bodyPr/>
                    <a:lstStyle/>
                    <a:p>
                      <a:pPr algn="ctr"/>
                      <a:r>
                        <a:rPr lang="zh-TW" altLang="en-US" sz="2800" b="1" dirty="0">
                          <a:latin typeface="標楷體" panose="03000509000000000000" pitchFamily="65" charset="-120"/>
                          <a:ea typeface="標楷體" panose="03000509000000000000" pitchFamily="65" charset="-120"/>
                        </a:rPr>
                        <a:t>中強光電</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tc>
                  <a:txBody>
                    <a:bodyPr/>
                    <a:lstStyle/>
                    <a:p>
                      <a:pPr algn="ctr"/>
                      <a:r>
                        <a:rPr lang="zh-TW" altLang="en-US" sz="2800" b="1" dirty="0">
                          <a:latin typeface="標楷體" panose="03000509000000000000" pitchFamily="65" charset="-120"/>
                          <a:ea typeface="標楷體" panose="03000509000000000000" pitchFamily="65" charset="-120"/>
                        </a:rPr>
                        <a:t>力成科技</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768255926"/>
                  </a:ext>
                </a:extLst>
              </a:tr>
              <a:tr h="994441">
                <a:tc>
                  <a:txBody>
                    <a:bodyPr/>
                    <a:lstStyle/>
                    <a:p>
                      <a:pPr algn="ctr"/>
                      <a:r>
                        <a:rPr lang="zh-TW" altLang="en-US" sz="2800" b="1" dirty="0">
                          <a:latin typeface="標楷體" panose="03000509000000000000" pitchFamily="65" charset="-120"/>
                          <a:ea typeface="標楷體" panose="03000509000000000000" pitchFamily="65" charset="-120"/>
                        </a:rPr>
                        <a:t>鏵友益科技</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tc>
                  <a:txBody>
                    <a:bodyPr/>
                    <a:lstStyle/>
                    <a:p>
                      <a:pPr algn="ctr"/>
                      <a:r>
                        <a:rPr lang="zh-TW" altLang="en-US" sz="2800" b="1" dirty="0">
                          <a:latin typeface="標楷體" panose="03000509000000000000" pitchFamily="65" charset="-120"/>
                          <a:ea typeface="標楷體" panose="03000509000000000000" pitchFamily="65" charset="-120"/>
                        </a:rPr>
                        <a:t>景傳光電</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extLst>
                  <a:ext uri="{0D108BD9-81ED-4DB2-BD59-A6C34878D82A}">
                    <a16:rowId xmlns:a16="http://schemas.microsoft.com/office/drawing/2014/main" val="960314692"/>
                  </a:ext>
                </a:extLst>
              </a:tr>
              <a:tr h="994441">
                <a:tc>
                  <a:txBody>
                    <a:bodyPr/>
                    <a:lstStyle/>
                    <a:p>
                      <a:pPr algn="ctr"/>
                      <a:r>
                        <a:rPr lang="zh-TW" altLang="en-US" sz="2800" b="1" dirty="0">
                          <a:latin typeface="標楷體" panose="03000509000000000000" pitchFamily="65" charset="-120"/>
                          <a:ea typeface="標楷體" panose="03000509000000000000" pitchFamily="65" charset="-120"/>
                        </a:rPr>
                        <a:t>臺灣永光化學工業</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世界先進積體電路</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tc>
                <a:extLst>
                  <a:ext uri="{0D108BD9-81ED-4DB2-BD59-A6C34878D82A}">
                    <a16:rowId xmlns:a16="http://schemas.microsoft.com/office/drawing/2014/main" val="2466753700"/>
                  </a:ext>
                </a:extLst>
              </a:tr>
              <a:tr h="584947">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臺灣迪恩士半導體科技股份有限公司</a:t>
                      </a:r>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臺灣迪恩士半導體科技股份有限公司</a:t>
                      </a:r>
                    </a:p>
                  </a:txBody>
                  <a:tcPr/>
                </a:tc>
                <a:extLst>
                  <a:ext uri="{0D108BD9-81ED-4DB2-BD59-A6C34878D82A}">
                    <a16:rowId xmlns:a16="http://schemas.microsoft.com/office/drawing/2014/main" val="1432577565"/>
                  </a:ext>
                </a:extLst>
              </a:tr>
            </a:tbl>
          </a:graphicData>
        </a:graphic>
      </p:graphicFrame>
      <p:grpSp>
        <p:nvGrpSpPr>
          <p:cNvPr id="6" name="群組 5">
            <a:extLst>
              <a:ext uri="{FF2B5EF4-FFF2-40B4-BE49-F238E27FC236}">
                <a16:creationId xmlns:a16="http://schemas.microsoft.com/office/drawing/2014/main" id="{E91F5B9C-E37A-4FE9-96E4-685C1F878A36}"/>
              </a:ext>
            </a:extLst>
          </p:cNvPr>
          <p:cNvGrpSpPr/>
          <p:nvPr/>
        </p:nvGrpSpPr>
        <p:grpSpPr>
          <a:xfrm>
            <a:off x="9312486" y="1935563"/>
            <a:ext cx="2504554" cy="2127837"/>
            <a:chOff x="9268944" y="1935563"/>
            <a:chExt cx="2504554" cy="2127837"/>
          </a:xfrm>
        </p:grpSpPr>
        <p:sp>
          <p:nvSpPr>
            <p:cNvPr id="38" name="六邊形 37">
              <a:extLst>
                <a:ext uri="{FF2B5EF4-FFF2-40B4-BE49-F238E27FC236}">
                  <a16:creationId xmlns:a16="http://schemas.microsoft.com/office/drawing/2014/main" id="{8B58851F-40E1-4AE9-A914-123BC882150F}"/>
                </a:ext>
              </a:extLst>
            </p:cNvPr>
            <p:cNvSpPr/>
            <p:nvPr/>
          </p:nvSpPr>
          <p:spPr>
            <a:xfrm>
              <a:off x="9274493" y="1935563"/>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chemeClr val="accent5">
                  <a:satMod val="175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9" name="Picture 6" descr="台灣應用材料股份有限公司| Popworld - 全台最大的實境解謎與智慧導覽平台">
              <a:extLst>
                <a:ext uri="{FF2B5EF4-FFF2-40B4-BE49-F238E27FC236}">
                  <a16:creationId xmlns:a16="http://schemas.microsoft.com/office/drawing/2014/main" id="{C2231674-6249-4F82-A9CB-1DF754080774}"/>
                </a:ext>
              </a:extLst>
            </p:cNvPr>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6705" t="35331" r="5114" b="36434"/>
            <a:stretch/>
          </p:blipFill>
          <p:spPr bwMode="auto">
            <a:xfrm>
              <a:off x="9268944" y="2445993"/>
              <a:ext cx="2504554" cy="8019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群組 6">
            <a:extLst>
              <a:ext uri="{FF2B5EF4-FFF2-40B4-BE49-F238E27FC236}">
                <a16:creationId xmlns:a16="http://schemas.microsoft.com/office/drawing/2014/main" id="{6D17B167-D11A-4FD5-9F40-C9291191C861}"/>
              </a:ext>
            </a:extLst>
          </p:cNvPr>
          <p:cNvGrpSpPr/>
          <p:nvPr/>
        </p:nvGrpSpPr>
        <p:grpSpPr>
          <a:xfrm>
            <a:off x="11458750" y="797790"/>
            <a:ext cx="2383967" cy="2127837"/>
            <a:chOff x="11458750" y="797790"/>
            <a:chExt cx="2383967" cy="2127837"/>
          </a:xfrm>
        </p:grpSpPr>
        <p:sp>
          <p:nvSpPr>
            <p:cNvPr id="4" name="六邊形 3">
              <a:extLst>
                <a:ext uri="{FF2B5EF4-FFF2-40B4-BE49-F238E27FC236}">
                  <a16:creationId xmlns:a16="http://schemas.microsoft.com/office/drawing/2014/main" id="{64D6CC63-7B1E-4B1C-A745-9618CACBEC25}"/>
                </a:ext>
              </a:extLst>
            </p:cNvPr>
            <p:cNvSpPr/>
            <p:nvPr/>
          </p:nvSpPr>
          <p:spPr>
            <a:xfrm>
              <a:off x="11458750" y="797790"/>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28600">
                <a:schemeClr val="accent5">
                  <a:satMod val="175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0" name="Picture 14" descr="智慧電子人才應用發展推動計畫最新活動資訊">
              <a:extLst>
                <a:ext uri="{FF2B5EF4-FFF2-40B4-BE49-F238E27FC236}">
                  <a16:creationId xmlns:a16="http://schemas.microsoft.com/office/drawing/2014/main" id="{102E47DE-EED1-404A-9A8E-58050D320D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73135" y="1418514"/>
              <a:ext cx="2175398" cy="893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7">
            <a:extLst>
              <a:ext uri="{FF2B5EF4-FFF2-40B4-BE49-F238E27FC236}">
                <a16:creationId xmlns:a16="http://schemas.microsoft.com/office/drawing/2014/main" id="{36D210F9-994F-4338-B621-450C0624879C}"/>
              </a:ext>
            </a:extLst>
          </p:cNvPr>
          <p:cNvGrpSpPr/>
          <p:nvPr/>
        </p:nvGrpSpPr>
        <p:grpSpPr>
          <a:xfrm>
            <a:off x="7223141" y="5600737"/>
            <a:ext cx="2549675" cy="2127837"/>
            <a:chOff x="13634148" y="1920821"/>
            <a:chExt cx="2549675" cy="2127837"/>
          </a:xfrm>
        </p:grpSpPr>
        <p:sp>
          <p:nvSpPr>
            <p:cNvPr id="37" name="六邊形 36">
              <a:extLst>
                <a:ext uri="{FF2B5EF4-FFF2-40B4-BE49-F238E27FC236}">
                  <a16:creationId xmlns:a16="http://schemas.microsoft.com/office/drawing/2014/main" id="{47360705-E9DF-45FB-8A6B-4845BF14199C}"/>
                </a:ext>
              </a:extLst>
            </p:cNvPr>
            <p:cNvSpPr/>
            <p:nvPr/>
          </p:nvSpPr>
          <p:spPr>
            <a:xfrm>
              <a:off x="13634148" y="1920821"/>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rgbClr val="29C929"/>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75" name="圖片 74">
              <a:extLst>
                <a:ext uri="{FF2B5EF4-FFF2-40B4-BE49-F238E27FC236}">
                  <a16:creationId xmlns:a16="http://schemas.microsoft.com/office/drawing/2014/main" id="{FADCECA2-310A-407B-86D1-5F99A34FC197}"/>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679269" y="2469103"/>
              <a:ext cx="2504554" cy="901640"/>
            </a:xfrm>
            <a:prstGeom prst="rect">
              <a:avLst/>
            </a:prstGeom>
          </p:spPr>
        </p:pic>
      </p:grpSp>
      <p:grpSp>
        <p:nvGrpSpPr>
          <p:cNvPr id="3" name="群組 2">
            <a:extLst>
              <a:ext uri="{FF2B5EF4-FFF2-40B4-BE49-F238E27FC236}">
                <a16:creationId xmlns:a16="http://schemas.microsoft.com/office/drawing/2014/main" id="{3B3AA732-490F-4901-BC82-715FA21358E1}"/>
              </a:ext>
            </a:extLst>
          </p:cNvPr>
          <p:cNvGrpSpPr/>
          <p:nvPr/>
        </p:nvGrpSpPr>
        <p:grpSpPr>
          <a:xfrm>
            <a:off x="7222074" y="3178076"/>
            <a:ext cx="2383967" cy="2127837"/>
            <a:chOff x="7222074" y="3178076"/>
            <a:chExt cx="2383967" cy="2127837"/>
          </a:xfrm>
        </p:grpSpPr>
        <p:sp>
          <p:nvSpPr>
            <p:cNvPr id="39" name="六邊形 38">
              <a:extLst>
                <a:ext uri="{FF2B5EF4-FFF2-40B4-BE49-F238E27FC236}">
                  <a16:creationId xmlns:a16="http://schemas.microsoft.com/office/drawing/2014/main" id="{4F3D7A17-F658-4549-B849-05FB9B4D4240}"/>
                </a:ext>
              </a:extLst>
            </p:cNvPr>
            <p:cNvSpPr/>
            <p:nvPr/>
          </p:nvSpPr>
          <p:spPr>
            <a:xfrm>
              <a:off x="7222074" y="3178076"/>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chemeClr val="tx1"/>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6" name="Picture 16" descr="公司簡介-鏵友益科技股份有限公司">
              <a:extLst>
                <a:ext uri="{FF2B5EF4-FFF2-40B4-BE49-F238E27FC236}">
                  <a16:creationId xmlns:a16="http://schemas.microsoft.com/office/drawing/2014/main" id="{345BDA6C-29E7-4E7A-B790-FAF0D142D7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8995" y="3859846"/>
              <a:ext cx="2194941" cy="7379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群組 8">
            <a:extLst>
              <a:ext uri="{FF2B5EF4-FFF2-40B4-BE49-F238E27FC236}">
                <a16:creationId xmlns:a16="http://schemas.microsoft.com/office/drawing/2014/main" id="{80B65652-C981-4A70-A255-D69710D51350}"/>
              </a:ext>
            </a:extLst>
          </p:cNvPr>
          <p:cNvGrpSpPr/>
          <p:nvPr/>
        </p:nvGrpSpPr>
        <p:grpSpPr>
          <a:xfrm>
            <a:off x="13602048" y="1997397"/>
            <a:ext cx="2383967" cy="2127837"/>
            <a:chOff x="15690935" y="3188953"/>
            <a:chExt cx="2383967" cy="2127837"/>
          </a:xfrm>
        </p:grpSpPr>
        <p:sp>
          <p:nvSpPr>
            <p:cNvPr id="40" name="六邊形 39">
              <a:extLst>
                <a:ext uri="{FF2B5EF4-FFF2-40B4-BE49-F238E27FC236}">
                  <a16:creationId xmlns:a16="http://schemas.microsoft.com/office/drawing/2014/main" id="{EB8E253B-78A0-44A1-B2CD-2A0B3A78A3AE}"/>
                </a:ext>
              </a:extLst>
            </p:cNvPr>
            <p:cNvSpPr/>
            <p:nvPr/>
          </p:nvSpPr>
          <p:spPr>
            <a:xfrm>
              <a:off x="15690935" y="3188953"/>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chemeClr val="accent5">
                  <a:satMod val="175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7" name="Picture 20" descr="景傳光電股份有限公司｜工作徵才簡介｜1111人力銀行">
              <a:extLst>
                <a:ext uri="{FF2B5EF4-FFF2-40B4-BE49-F238E27FC236}">
                  <a16:creationId xmlns:a16="http://schemas.microsoft.com/office/drawing/2014/main" id="{CEEBD623-04BB-4AC6-9F8B-C304D7C559E9}"/>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26391" y="3566087"/>
              <a:ext cx="2124658" cy="11571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群組 1">
            <a:extLst>
              <a:ext uri="{FF2B5EF4-FFF2-40B4-BE49-F238E27FC236}">
                <a16:creationId xmlns:a16="http://schemas.microsoft.com/office/drawing/2014/main" id="{37902474-8999-4075-A0FD-B084ACE95122}"/>
              </a:ext>
            </a:extLst>
          </p:cNvPr>
          <p:cNvGrpSpPr/>
          <p:nvPr/>
        </p:nvGrpSpPr>
        <p:grpSpPr>
          <a:xfrm>
            <a:off x="9315985" y="6876615"/>
            <a:ext cx="2383967" cy="2127837"/>
            <a:chOff x="7209137" y="5521146"/>
            <a:chExt cx="2383967" cy="2127837"/>
          </a:xfrm>
        </p:grpSpPr>
        <p:sp>
          <p:nvSpPr>
            <p:cNvPr id="45" name="六邊形 44">
              <a:extLst>
                <a:ext uri="{FF2B5EF4-FFF2-40B4-BE49-F238E27FC236}">
                  <a16:creationId xmlns:a16="http://schemas.microsoft.com/office/drawing/2014/main" id="{D24C1D4E-8976-41A9-A1AF-918BD9B5C1B9}"/>
                </a:ext>
              </a:extLst>
            </p:cNvPr>
            <p:cNvSpPr/>
            <p:nvPr/>
          </p:nvSpPr>
          <p:spPr>
            <a:xfrm>
              <a:off x="7209137" y="5521146"/>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rgbClr val="C00000"/>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8" name="Picture 22" descr="永光化學Everlight Chemical | 臺灣永光化學工業股份有限公司">
              <a:extLst>
                <a:ext uri="{FF2B5EF4-FFF2-40B4-BE49-F238E27FC236}">
                  <a16:creationId xmlns:a16="http://schemas.microsoft.com/office/drawing/2014/main" id="{65DC2369-1B8E-4D1D-9009-91A1A9B32A4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5266" b="15318"/>
            <a:stretch/>
          </p:blipFill>
          <p:spPr bwMode="auto">
            <a:xfrm>
              <a:off x="7313453" y="5651319"/>
              <a:ext cx="2086023" cy="14480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群組 9">
            <a:extLst>
              <a:ext uri="{FF2B5EF4-FFF2-40B4-BE49-F238E27FC236}">
                <a16:creationId xmlns:a16="http://schemas.microsoft.com/office/drawing/2014/main" id="{902F91CF-DDB5-4A72-9EBB-F973DBE941BB}"/>
              </a:ext>
            </a:extLst>
          </p:cNvPr>
          <p:cNvGrpSpPr/>
          <p:nvPr/>
        </p:nvGrpSpPr>
        <p:grpSpPr>
          <a:xfrm>
            <a:off x="13632793" y="6862533"/>
            <a:ext cx="2383967" cy="2127837"/>
            <a:chOff x="15674716" y="5520730"/>
            <a:chExt cx="2383967" cy="2127837"/>
          </a:xfrm>
        </p:grpSpPr>
        <p:sp>
          <p:nvSpPr>
            <p:cNvPr id="41" name="六邊形 40">
              <a:extLst>
                <a:ext uri="{FF2B5EF4-FFF2-40B4-BE49-F238E27FC236}">
                  <a16:creationId xmlns:a16="http://schemas.microsoft.com/office/drawing/2014/main" id="{37750D75-17CB-42DB-A111-B3DF8AAE8BA8}"/>
                </a:ext>
              </a:extLst>
            </p:cNvPr>
            <p:cNvSpPr/>
            <p:nvPr/>
          </p:nvSpPr>
          <p:spPr>
            <a:xfrm>
              <a:off x="15674716" y="5520730"/>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chemeClr val="bg2"/>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9" name="Picture 24" descr="世界先進積體電路股份有限公司">
              <a:extLst>
                <a:ext uri="{FF2B5EF4-FFF2-40B4-BE49-F238E27FC236}">
                  <a16:creationId xmlns:a16="http://schemas.microsoft.com/office/drawing/2014/main" id="{16FCAFC1-8E71-483B-BA68-FAFA2DFBD529}"/>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l="26892" t="25354" r="25000" b="24409"/>
            <a:stretch/>
          </p:blipFill>
          <p:spPr bwMode="auto">
            <a:xfrm>
              <a:off x="15752902" y="5913490"/>
              <a:ext cx="2273456" cy="12049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群組 12">
            <a:extLst>
              <a:ext uri="{FF2B5EF4-FFF2-40B4-BE49-F238E27FC236}">
                <a16:creationId xmlns:a16="http://schemas.microsoft.com/office/drawing/2014/main" id="{107A2920-3988-4F41-AF0F-8371F1F26600}"/>
              </a:ext>
            </a:extLst>
          </p:cNvPr>
          <p:cNvGrpSpPr/>
          <p:nvPr/>
        </p:nvGrpSpPr>
        <p:grpSpPr>
          <a:xfrm>
            <a:off x="15688673" y="3184800"/>
            <a:ext cx="2383967" cy="2127837"/>
            <a:chOff x="9328503" y="6696463"/>
            <a:chExt cx="2383967" cy="2127837"/>
          </a:xfrm>
        </p:grpSpPr>
        <p:sp>
          <p:nvSpPr>
            <p:cNvPr id="43" name="六邊形 42">
              <a:extLst>
                <a:ext uri="{FF2B5EF4-FFF2-40B4-BE49-F238E27FC236}">
                  <a16:creationId xmlns:a16="http://schemas.microsoft.com/office/drawing/2014/main" id="{B12F4778-A1C2-471C-966C-6BB8CBC9C5EB}"/>
                </a:ext>
              </a:extLst>
            </p:cNvPr>
            <p:cNvSpPr/>
            <p:nvPr/>
          </p:nvSpPr>
          <p:spPr>
            <a:xfrm>
              <a:off x="9328503" y="6696463"/>
              <a:ext cx="2383967" cy="2127837"/>
            </a:xfrm>
            <a:prstGeom prst="hexagon">
              <a:avLst/>
            </a:prstGeom>
            <a:solidFill>
              <a:srgbClr val="FDEADA"/>
            </a:solidFill>
            <a:ln w="38100">
              <a:gradFill flip="none" rotWithShape="1">
                <a:gsLst>
                  <a:gs pos="0">
                    <a:schemeClr val="accent1">
                      <a:lumMod val="5000"/>
                      <a:lumOff val="95000"/>
                    </a:schemeClr>
                  </a:gs>
                  <a:gs pos="28000">
                    <a:schemeClr val="accent3">
                      <a:lumMod val="40000"/>
                      <a:lumOff val="60000"/>
                    </a:schemeClr>
                  </a:gs>
                  <a:gs pos="56000">
                    <a:schemeClr val="accent3">
                      <a:lumMod val="75000"/>
                    </a:schemeClr>
                  </a:gs>
                  <a:gs pos="100000">
                    <a:schemeClr val="accent3">
                      <a:lumMod val="50000"/>
                    </a:schemeClr>
                  </a:gs>
                </a:gsLst>
                <a:lin ang="2700000" scaled="1"/>
                <a:tileRect/>
              </a:gradFill>
            </a:ln>
            <a:effectLst>
              <a:glow rad="254000">
                <a:schemeClr val="accent1">
                  <a:satMod val="175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0" name="Picture 26" descr="台灣迪恩士先端科技股份有限公司-服務內容">
              <a:extLst>
                <a:ext uri="{FF2B5EF4-FFF2-40B4-BE49-F238E27FC236}">
                  <a16:creationId xmlns:a16="http://schemas.microsoft.com/office/drawing/2014/main" id="{5754EC1F-858B-4F4A-97EE-4BD32E128E3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04801" y="7499005"/>
              <a:ext cx="2227326" cy="4454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群組 11">
            <a:extLst>
              <a:ext uri="{FF2B5EF4-FFF2-40B4-BE49-F238E27FC236}">
                <a16:creationId xmlns:a16="http://schemas.microsoft.com/office/drawing/2014/main" id="{F5763B62-67A5-4DAD-8C12-EC5EA1FC5EBA}"/>
              </a:ext>
            </a:extLst>
          </p:cNvPr>
          <p:cNvGrpSpPr/>
          <p:nvPr/>
        </p:nvGrpSpPr>
        <p:grpSpPr>
          <a:xfrm>
            <a:off x="15715719" y="5613424"/>
            <a:ext cx="2383967" cy="2127837"/>
            <a:chOff x="11467017" y="7912743"/>
            <a:chExt cx="2383967" cy="2127837"/>
          </a:xfrm>
        </p:grpSpPr>
        <p:sp>
          <p:nvSpPr>
            <p:cNvPr id="42" name="六邊形 41">
              <a:extLst>
                <a:ext uri="{FF2B5EF4-FFF2-40B4-BE49-F238E27FC236}">
                  <a16:creationId xmlns:a16="http://schemas.microsoft.com/office/drawing/2014/main" id="{02F6D9C7-89C6-459C-B1F9-012F2774CD85}"/>
                </a:ext>
              </a:extLst>
            </p:cNvPr>
            <p:cNvSpPr/>
            <p:nvPr/>
          </p:nvSpPr>
          <p:spPr>
            <a:xfrm>
              <a:off x="11467017" y="7912743"/>
              <a:ext cx="2383967" cy="2127837"/>
            </a:xfrm>
            <a:prstGeom prst="hexagon">
              <a:avLst/>
            </a:prstGeom>
            <a:solidFill>
              <a:srgbClr val="FDEADA"/>
            </a:solidFill>
            <a:ln w="38100">
              <a:gradFill flip="none" rotWithShape="1">
                <a:gsLst>
                  <a:gs pos="0">
                    <a:schemeClr val="accent5">
                      <a:lumMod val="20000"/>
                      <a:lumOff val="80000"/>
                    </a:schemeClr>
                  </a:gs>
                  <a:gs pos="28000">
                    <a:schemeClr val="accent5">
                      <a:lumMod val="75000"/>
                    </a:schemeClr>
                  </a:gs>
                  <a:gs pos="56000">
                    <a:srgbClr val="00B0F0"/>
                  </a:gs>
                  <a:gs pos="100000">
                    <a:srgbClr val="0000FF"/>
                  </a:gs>
                </a:gsLst>
                <a:lin ang="2700000" scaled="1"/>
                <a:tileRect/>
              </a:gradFill>
            </a:ln>
            <a:effectLst>
              <a:glow rad="254000">
                <a:schemeClr val="bg2"/>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1" name="Picture 8" descr="業績-半導體》景碩5月營收雙位數雙升衝歷史第3高- 財經- 時報資訊">
              <a:extLst>
                <a:ext uri="{FF2B5EF4-FFF2-40B4-BE49-F238E27FC236}">
                  <a16:creationId xmlns:a16="http://schemas.microsoft.com/office/drawing/2014/main" id="{0DB9360F-C834-46BF-97C3-45F6A97135CB}"/>
                </a:ext>
              </a:extLst>
            </p:cNvPr>
            <p:cNvPicPr>
              <a:picLocks noChangeAspect="1" noChangeArrowheads="1"/>
            </p:cNvPicPr>
            <p:nvPr/>
          </p:nvPicPr>
          <p:blipFill rotWithShape="1">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t="31573" b="33647"/>
            <a:stretch/>
          </p:blipFill>
          <p:spPr bwMode="auto">
            <a:xfrm>
              <a:off x="11516923" y="8731764"/>
              <a:ext cx="2297115" cy="53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群組 10">
            <a:extLst>
              <a:ext uri="{FF2B5EF4-FFF2-40B4-BE49-F238E27FC236}">
                <a16:creationId xmlns:a16="http://schemas.microsoft.com/office/drawing/2014/main" id="{83660928-AB3A-4CD3-BA25-0F8EEA021E0C}"/>
              </a:ext>
            </a:extLst>
          </p:cNvPr>
          <p:cNvGrpSpPr/>
          <p:nvPr/>
        </p:nvGrpSpPr>
        <p:grpSpPr>
          <a:xfrm>
            <a:off x="11483017" y="8040630"/>
            <a:ext cx="2383967" cy="2127837"/>
            <a:chOff x="13576032" y="6696424"/>
            <a:chExt cx="2383967" cy="2127837"/>
          </a:xfrm>
        </p:grpSpPr>
        <p:sp>
          <p:nvSpPr>
            <p:cNvPr id="44" name="六邊形 43">
              <a:extLst>
                <a:ext uri="{FF2B5EF4-FFF2-40B4-BE49-F238E27FC236}">
                  <a16:creationId xmlns:a16="http://schemas.microsoft.com/office/drawing/2014/main" id="{917E6228-1DF0-4A84-B2AD-871B8FDDB688}"/>
                </a:ext>
              </a:extLst>
            </p:cNvPr>
            <p:cNvSpPr/>
            <p:nvPr/>
          </p:nvSpPr>
          <p:spPr>
            <a:xfrm>
              <a:off x="13576032" y="6696424"/>
              <a:ext cx="2383967" cy="2127837"/>
            </a:xfrm>
            <a:prstGeom prst="hexagon">
              <a:avLst/>
            </a:prstGeom>
            <a:solidFill>
              <a:srgbClr val="FDEADA"/>
            </a:solidFill>
            <a:ln w="38100">
              <a:solidFill>
                <a:srgbClr val="FF0066"/>
              </a:solidFill>
            </a:ln>
            <a:effectLst>
              <a:glow rad="254000">
                <a:schemeClr val="accent2">
                  <a:satMod val="175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2" name="Picture 12" descr="中強光電(中光電-Coretronic Corporation) | Hsinchu">
              <a:extLst>
                <a:ext uri="{FF2B5EF4-FFF2-40B4-BE49-F238E27FC236}">
                  <a16:creationId xmlns:a16="http://schemas.microsoft.com/office/drawing/2014/main" id="{14B048A8-6555-4E7E-B03B-BDFD879EF601}"/>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25421" b="32594"/>
            <a:stretch/>
          </p:blipFill>
          <p:spPr bwMode="auto">
            <a:xfrm>
              <a:off x="13694343" y="7264739"/>
              <a:ext cx="2080398" cy="873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群組 49">
            <a:extLst>
              <a:ext uri="{FF2B5EF4-FFF2-40B4-BE49-F238E27FC236}">
                <a16:creationId xmlns:a16="http://schemas.microsoft.com/office/drawing/2014/main" id="{B52FF987-CE38-4DED-A8A3-80B12EFC1A91}"/>
              </a:ext>
            </a:extLst>
          </p:cNvPr>
          <p:cNvGrpSpPr/>
          <p:nvPr/>
        </p:nvGrpSpPr>
        <p:grpSpPr>
          <a:xfrm>
            <a:off x="-1" y="0"/>
            <a:ext cx="6747187" cy="2659448"/>
            <a:chOff x="-1" y="0"/>
            <a:chExt cx="6747187" cy="2659448"/>
          </a:xfrm>
        </p:grpSpPr>
        <p:sp>
          <p:nvSpPr>
            <p:cNvPr id="51" name="矩形 4">
              <a:extLst>
                <a:ext uri="{FF2B5EF4-FFF2-40B4-BE49-F238E27FC236}">
                  <a16:creationId xmlns:a16="http://schemas.microsoft.com/office/drawing/2014/main" id="{D221EE7C-FA50-4D89-B762-A4D59F422C28}"/>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2" name="矩形 5">
              <a:extLst>
                <a:ext uri="{FF2B5EF4-FFF2-40B4-BE49-F238E27FC236}">
                  <a16:creationId xmlns:a16="http://schemas.microsoft.com/office/drawing/2014/main" id="{346398FA-F0F1-425C-BCB9-84BD5E7BDA72}"/>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 name="矩形 6">
              <a:extLst>
                <a:ext uri="{FF2B5EF4-FFF2-40B4-BE49-F238E27FC236}">
                  <a16:creationId xmlns:a16="http://schemas.microsoft.com/office/drawing/2014/main" id="{2A53E73A-512E-482E-A133-2F0599E39177}"/>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4" name="矩形 7">
              <a:extLst>
                <a:ext uri="{FF2B5EF4-FFF2-40B4-BE49-F238E27FC236}">
                  <a16:creationId xmlns:a16="http://schemas.microsoft.com/office/drawing/2014/main" id="{7CD30708-A22B-468A-9101-DCD55FD789FA}"/>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55" name="图片 21">
              <a:extLst>
                <a:ext uri="{FF2B5EF4-FFF2-40B4-BE49-F238E27FC236}">
                  <a16:creationId xmlns:a16="http://schemas.microsoft.com/office/drawing/2014/main" id="{3362B8FD-76A7-46CD-82C0-F2E24C5BAD3E}"/>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Google Shape;160;p3">
              <a:extLst>
                <a:ext uri="{FF2B5EF4-FFF2-40B4-BE49-F238E27FC236}">
                  <a16:creationId xmlns:a16="http://schemas.microsoft.com/office/drawing/2014/main" id="{2E747A2C-FE87-42AE-9BF2-217333523B4E}"/>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專班簡介</a:t>
              </a:r>
              <a:endParaRPr sz="1600" dirty="0">
                <a:solidFill>
                  <a:schemeClr val="tx1"/>
                </a:solidFill>
              </a:endParaRPr>
            </a:p>
          </p:txBody>
        </p:sp>
      </p:grpSp>
      <p:sp>
        <p:nvSpPr>
          <p:cNvPr id="5" name="AutoShape 2" descr="認識校徽- 國立臺北科技大學">
            <a:extLst>
              <a:ext uri="{FF2B5EF4-FFF2-40B4-BE49-F238E27FC236}">
                <a16:creationId xmlns:a16="http://schemas.microsoft.com/office/drawing/2014/main" id="{91398473-0445-4325-869C-7992D3C8A687}"/>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45011090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1" name="组合 3">
            <a:extLst>
              <a:ext uri="{FF2B5EF4-FFF2-40B4-BE49-F238E27FC236}">
                <a16:creationId xmlns:a16="http://schemas.microsoft.com/office/drawing/2014/main" id="{AE3AFF4D-C54F-4D60-BEE8-511166278C9F}"/>
              </a:ext>
            </a:extLst>
          </p:cNvPr>
          <p:cNvGrpSpPr>
            <a:grpSpLocks/>
          </p:cNvGrpSpPr>
          <p:nvPr/>
        </p:nvGrpSpPr>
        <p:grpSpPr bwMode="auto">
          <a:xfrm>
            <a:off x="-177301" y="10151195"/>
            <a:ext cx="18465301" cy="290808"/>
            <a:chOff x="0" y="0"/>
            <a:chExt cx="8898336" cy="244833"/>
          </a:xfrm>
        </p:grpSpPr>
        <p:sp>
          <p:nvSpPr>
            <p:cNvPr id="22" name="矩形 4">
              <a:extLst>
                <a:ext uri="{FF2B5EF4-FFF2-40B4-BE49-F238E27FC236}">
                  <a16:creationId xmlns:a16="http://schemas.microsoft.com/office/drawing/2014/main" id="{65460414-DF7F-42CF-86B1-D3812941FADC}"/>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矩形 5">
              <a:extLst>
                <a:ext uri="{FF2B5EF4-FFF2-40B4-BE49-F238E27FC236}">
                  <a16:creationId xmlns:a16="http://schemas.microsoft.com/office/drawing/2014/main" id="{1AAB3543-59E2-46B9-ADFF-FF6AEAF46C6B}"/>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 name="矩形 6">
              <a:extLst>
                <a:ext uri="{FF2B5EF4-FFF2-40B4-BE49-F238E27FC236}">
                  <a16:creationId xmlns:a16="http://schemas.microsoft.com/office/drawing/2014/main" id="{8810D6A1-8600-4198-9D9D-09D39C9F62C9}"/>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 name="矩形 7">
              <a:extLst>
                <a:ext uri="{FF2B5EF4-FFF2-40B4-BE49-F238E27FC236}">
                  <a16:creationId xmlns:a16="http://schemas.microsoft.com/office/drawing/2014/main" id="{153BBC2D-179D-4CE4-9913-B13417FF061E}"/>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246" name="Google Shape;246;p5"/>
          <p:cNvSpPr txBox="1"/>
          <p:nvPr/>
        </p:nvSpPr>
        <p:spPr>
          <a:xfrm>
            <a:off x="1587458" y="1936215"/>
            <a:ext cx="16060462" cy="3714863"/>
          </a:xfrm>
          <a:prstGeom prst="rect">
            <a:avLst/>
          </a:prstGeom>
          <a:noFill/>
          <a:ln>
            <a:noFill/>
          </a:ln>
        </p:spPr>
        <p:txBody>
          <a:bodyPr spcFirstLastPara="1" wrap="square" lIns="0" tIns="0" rIns="0" bIns="0" anchor="t" anchorCtr="0">
            <a:spAutoFit/>
          </a:bodyPr>
          <a:lstStyle/>
          <a:p>
            <a:pPr marL="906780" marR="0" lvl="1" indent="-453390" algn="just" rtl="0">
              <a:lnSpc>
                <a:spcPct val="169976"/>
              </a:lnSpc>
              <a:spcBef>
                <a:spcPts val="0"/>
              </a:spcBef>
              <a:spcAft>
                <a:spcPts val="0"/>
              </a:spcAft>
              <a:buClr>
                <a:srgbClr val="000000"/>
              </a:buClr>
              <a:buSzPts val="4200"/>
              <a:buFont typeface="Arial"/>
              <a:buChar char="•"/>
            </a:pPr>
            <a:r>
              <a:rPr lang="zh-TW" altLang="en-US" sz="4200" b="1" i="0" u="none" strike="noStrike" cap="none" dirty="0">
                <a:solidFill>
                  <a:srgbClr val="000000"/>
                </a:solidFill>
                <a:latin typeface="DFKai-SB"/>
                <a:ea typeface="DFKai-SB"/>
                <a:cs typeface="DFKai-SB"/>
                <a:sym typeface="DFKai-SB"/>
              </a:rPr>
              <a:t>四</a:t>
            </a:r>
            <a:r>
              <a:rPr lang="en-US" sz="4200" b="1" i="0" u="none" strike="noStrike" cap="none" dirty="0" err="1">
                <a:solidFill>
                  <a:srgbClr val="000000"/>
                </a:solidFill>
                <a:latin typeface="DFKai-SB"/>
                <a:ea typeface="DFKai-SB"/>
                <a:cs typeface="DFKai-SB"/>
                <a:sym typeface="DFKai-SB"/>
              </a:rPr>
              <a:t>十餘門特選課程</a:t>
            </a:r>
            <a:r>
              <a:rPr lang="en-US" sz="4200" b="1" i="0" u="none" strike="noStrike" cap="none" dirty="0" err="1">
                <a:solidFill>
                  <a:srgbClr val="000000"/>
                </a:solidFill>
                <a:latin typeface="Times New Roman"/>
                <a:ea typeface="Times New Roman"/>
                <a:cs typeface="Times New Roman"/>
                <a:sym typeface="Times New Roman"/>
              </a:rPr>
              <a:t>-</a:t>
            </a:r>
            <a:r>
              <a:rPr lang="en-US" sz="4200" b="1" i="0" u="none" strike="noStrike" cap="none" dirty="0" err="1">
                <a:solidFill>
                  <a:srgbClr val="000000"/>
                </a:solidFill>
                <a:latin typeface="DFKai-SB"/>
                <a:ea typeface="DFKai-SB"/>
                <a:cs typeface="DFKai-SB"/>
                <a:sym typeface="DFKai-SB"/>
              </a:rPr>
              <a:t>包含數門</a:t>
            </a:r>
            <a:r>
              <a:rPr lang="en-US" sz="4200" b="1" i="0" u="none" strike="noStrike" cap="none" dirty="0" err="1">
                <a:solidFill>
                  <a:srgbClr val="000000"/>
                </a:solidFill>
                <a:latin typeface="Times New Roman"/>
                <a:ea typeface="Times New Roman"/>
                <a:cs typeface="Times New Roman"/>
                <a:sym typeface="Times New Roman"/>
              </a:rPr>
              <a:t>iPAS</a:t>
            </a:r>
            <a:r>
              <a:rPr lang="en-US" sz="4200" b="1" i="0" u="none" strike="noStrike" cap="none" dirty="0" err="1">
                <a:solidFill>
                  <a:srgbClr val="000000"/>
                </a:solidFill>
                <a:latin typeface="DFKai-SB"/>
                <a:ea typeface="DFKai-SB"/>
                <a:cs typeface="DFKai-SB"/>
                <a:sym typeface="DFKai-SB"/>
              </a:rPr>
              <a:t>和勞動部技術證照相關課程</a:t>
            </a:r>
            <a:endParaRPr sz="4200" b="1" i="0" u="none" strike="noStrike" cap="none" dirty="0">
              <a:solidFill>
                <a:srgbClr val="000000"/>
              </a:solidFill>
              <a:latin typeface="DFKai-SB"/>
              <a:ea typeface="DFKai-SB"/>
              <a:cs typeface="DFKai-SB"/>
              <a:sym typeface="DFKai-SB"/>
            </a:endParaRPr>
          </a:p>
          <a:p>
            <a:pPr marL="0" marR="0" lvl="0" indent="0" algn="just" rtl="0">
              <a:lnSpc>
                <a:spcPct val="170000"/>
              </a:lnSpc>
              <a:spcBef>
                <a:spcPts val="0"/>
              </a:spcBef>
              <a:spcAft>
                <a:spcPts val="0"/>
              </a:spcAft>
              <a:buNone/>
            </a:pPr>
            <a:r>
              <a:rPr lang="en-US" sz="3200" dirty="0">
                <a:solidFill>
                  <a:srgbClr val="000000"/>
                </a:solidFill>
                <a:latin typeface="DFKai-SB"/>
                <a:ea typeface="DFKai-SB"/>
                <a:cs typeface="DFKai-SB"/>
                <a:sym typeface="DFKai-SB"/>
              </a:rPr>
              <a:t>　　</a:t>
            </a:r>
            <a:r>
              <a:rPr lang="zh-TW" altLang="en-US" sz="3200" dirty="0">
                <a:solidFill>
                  <a:srgbClr val="000000"/>
                </a:solidFill>
                <a:latin typeface="DFKai-SB"/>
                <a:ea typeface="DFKai-SB"/>
                <a:cs typeface="DFKai-SB"/>
                <a:sym typeface="DFKai-SB"/>
              </a:rPr>
              <a:t> </a:t>
            </a:r>
            <a:r>
              <a:rPr lang="en-US" sz="3200" dirty="0" err="1">
                <a:solidFill>
                  <a:srgbClr val="000000"/>
                </a:solidFill>
                <a:latin typeface="DFKai-SB"/>
                <a:ea typeface="DFKai-SB"/>
                <a:cs typeface="DFKai-SB"/>
                <a:sym typeface="DFKai-SB"/>
              </a:rPr>
              <a:t>由各合作企業選派業界教師入班上課或是提供實作實習機會</a:t>
            </a:r>
            <a:r>
              <a:rPr lang="en-US" sz="3200" dirty="0">
                <a:solidFill>
                  <a:srgbClr val="000000"/>
                </a:solidFill>
                <a:latin typeface="DFKai-SB"/>
                <a:ea typeface="DFKai-SB"/>
                <a:cs typeface="DFKai-SB"/>
                <a:sym typeface="DFKai-SB"/>
              </a:rPr>
              <a:t>，</a:t>
            </a:r>
            <a:endParaRPr lang="zh-TW" altLang="en-US" dirty="0"/>
          </a:p>
          <a:p>
            <a:pPr marL="0" marR="0" lvl="0" indent="0" algn="just" rtl="0">
              <a:lnSpc>
                <a:spcPct val="170000"/>
              </a:lnSpc>
              <a:spcBef>
                <a:spcPts val="0"/>
              </a:spcBef>
              <a:spcAft>
                <a:spcPts val="0"/>
              </a:spcAft>
              <a:buNone/>
            </a:pPr>
            <a:r>
              <a:rPr lang="en-US" sz="3200" dirty="0">
                <a:solidFill>
                  <a:srgbClr val="000000"/>
                </a:solidFill>
                <a:latin typeface="DFKai-SB"/>
                <a:ea typeface="DFKai-SB"/>
                <a:cs typeface="DFKai-SB"/>
                <a:sym typeface="DFKai-SB"/>
              </a:rPr>
              <a:t>　　 </a:t>
            </a:r>
            <a:r>
              <a:rPr lang="zh-TW" altLang="en-US"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並輔導學生考取</a:t>
            </a:r>
            <a:r>
              <a:rPr lang="en-US" altLang="zh-TW" sz="3600" b="1"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iPAS</a:t>
            </a:r>
            <a:r>
              <a:rPr lang="zh-TW" altLang="en-US"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及合作機構</a:t>
            </a:r>
            <a:r>
              <a:rPr lang="en-US" altLang="zh-TW"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3600" b="1" dirty="0">
                <a:solidFill>
                  <a:srgbClr val="0000FF"/>
                </a:solidFill>
                <a:latin typeface="標楷體" panose="03000509000000000000" pitchFamily="65" charset="-120"/>
                <a:ea typeface="標楷體" panose="03000509000000000000" pitchFamily="65" charset="-120"/>
                <a:cs typeface="Arial" panose="020B0604020202020204" pitchFamily="34" charset="0"/>
              </a:rPr>
              <a:t>中國機械學會</a:t>
            </a:r>
            <a:r>
              <a:rPr lang="zh-TW" altLang="en-US"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等</a:t>
            </a:r>
            <a:r>
              <a:rPr lang="en-US" altLang="zh-TW"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認可之證照，</a:t>
            </a:r>
          </a:p>
          <a:p>
            <a:pPr marL="0" marR="0" lvl="0" indent="0" algn="just" rtl="0">
              <a:lnSpc>
                <a:spcPct val="170000"/>
              </a:lnSpc>
              <a:spcBef>
                <a:spcPts val="0"/>
              </a:spcBef>
              <a:spcAft>
                <a:spcPts val="0"/>
              </a:spcAft>
              <a:buNone/>
            </a:pPr>
            <a:r>
              <a:rPr lang="zh-TW" altLang="en-US" sz="3200" dirty="0">
                <a:latin typeface="標楷體" panose="03000509000000000000" pitchFamily="65" charset="-120"/>
                <a:ea typeface="標楷體" panose="03000509000000000000" pitchFamily="65" charset="-120"/>
                <a:cs typeface="Arial" panose="020B0604020202020204" pitchFamily="34" charset="0"/>
              </a:rPr>
              <a:t>     </a:t>
            </a:r>
            <a:r>
              <a:rPr lang="en-US" altLang="zh-TW" sz="3200"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以提升就業即戰力</a:t>
            </a:r>
            <a:r>
              <a:rPr lang="en-US" altLang="zh-TW" sz="320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endParaRPr dirty="0"/>
          </a:p>
        </p:txBody>
      </p:sp>
      <p:pic>
        <p:nvPicPr>
          <p:cNvPr id="3" name="圖片 2">
            <a:extLst>
              <a:ext uri="{FF2B5EF4-FFF2-40B4-BE49-F238E27FC236}">
                <a16:creationId xmlns:a16="http://schemas.microsoft.com/office/drawing/2014/main" id="{CAF1FE47-FDF9-474A-8CDA-5031C0096E6F}"/>
              </a:ext>
            </a:extLst>
          </p:cNvPr>
          <p:cNvPicPr>
            <a:picLocks noChangeAspect="1"/>
          </p:cNvPicPr>
          <p:nvPr/>
        </p:nvPicPr>
        <p:blipFill>
          <a:blip r:embed="rId3"/>
          <a:stretch>
            <a:fillRect/>
          </a:stretch>
        </p:blipFill>
        <p:spPr>
          <a:xfrm>
            <a:off x="10383040" y="6003435"/>
            <a:ext cx="7093591" cy="164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SME機械工程學會">
            <a:extLst>
              <a:ext uri="{FF2B5EF4-FFF2-40B4-BE49-F238E27FC236}">
                <a16:creationId xmlns:a16="http://schemas.microsoft.com/office/drawing/2014/main" id="{AA44910D-0A84-472B-A788-2D07278B59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016" r="6975"/>
          <a:stretch/>
        </p:blipFill>
        <p:spPr bwMode="auto">
          <a:xfrm>
            <a:off x="9895698" y="8209802"/>
            <a:ext cx="8068277" cy="1793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 name="圖片 14">
            <a:extLst>
              <a:ext uri="{FF2B5EF4-FFF2-40B4-BE49-F238E27FC236}">
                <a16:creationId xmlns:a16="http://schemas.microsoft.com/office/drawing/2014/main" id="{B7ED0ED7-629B-4010-86C3-763ADF19A737}"/>
              </a:ext>
            </a:extLst>
          </p:cNvPr>
          <p:cNvPicPr>
            <a:picLocks noChangeAspect="1"/>
          </p:cNvPicPr>
          <p:nvPr/>
        </p:nvPicPr>
        <p:blipFill rotWithShape="1">
          <a:blip r:embed="rId5"/>
          <a:srcRect t="25439" b="18734"/>
          <a:stretch/>
        </p:blipFill>
        <p:spPr>
          <a:xfrm>
            <a:off x="-25642" y="6003435"/>
            <a:ext cx="9682964" cy="4053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 name="群組 17">
            <a:extLst>
              <a:ext uri="{FF2B5EF4-FFF2-40B4-BE49-F238E27FC236}">
                <a16:creationId xmlns:a16="http://schemas.microsoft.com/office/drawing/2014/main" id="{DF893FE9-6838-4034-B165-85996EF24397}"/>
              </a:ext>
            </a:extLst>
          </p:cNvPr>
          <p:cNvGrpSpPr/>
          <p:nvPr/>
        </p:nvGrpSpPr>
        <p:grpSpPr>
          <a:xfrm>
            <a:off x="-1" y="0"/>
            <a:ext cx="6747187" cy="2659448"/>
            <a:chOff x="-1" y="0"/>
            <a:chExt cx="6747187" cy="2659448"/>
          </a:xfrm>
        </p:grpSpPr>
        <p:sp>
          <p:nvSpPr>
            <p:cNvPr id="19" name="矩形 4">
              <a:extLst>
                <a:ext uri="{FF2B5EF4-FFF2-40B4-BE49-F238E27FC236}">
                  <a16:creationId xmlns:a16="http://schemas.microsoft.com/office/drawing/2014/main" id="{223A3927-EDBF-4403-8D3A-E41D11E0F624}"/>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矩形 5">
              <a:extLst>
                <a:ext uri="{FF2B5EF4-FFF2-40B4-BE49-F238E27FC236}">
                  <a16:creationId xmlns:a16="http://schemas.microsoft.com/office/drawing/2014/main" id="{D8C86B0E-4301-4325-BD37-65FA69E67326}"/>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 name="矩形 6">
              <a:extLst>
                <a:ext uri="{FF2B5EF4-FFF2-40B4-BE49-F238E27FC236}">
                  <a16:creationId xmlns:a16="http://schemas.microsoft.com/office/drawing/2014/main" id="{6B16BD13-4007-4C0B-92A9-0D54402804CD}"/>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7">
              <a:extLst>
                <a:ext uri="{FF2B5EF4-FFF2-40B4-BE49-F238E27FC236}">
                  <a16:creationId xmlns:a16="http://schemas.microsoft.com/office/drawing/2014/main" id="{59A27B10-A6D5-4522-9415-F9853DB00C5E}"/>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28" name="图片 21">
              <a:extLst>
                <a:ext uri="{FF2B5EF4-FFF2-40B4-BE49-F238E27FC236}">
                  <a16:creationId xmlns:a16="http://schemas.microsoft.com/office/drawing/2014/main" id="{28B41760-E1D1-4939-9C0F-C5B5C91BD02A}"/>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Google Shape;160;p3">
              <a:extLst>
                <a:ext uri="{FF2B5EF4-FFF2-40B4-BE49-F238E27FC236}">
                  <a16:creationId xmlns:a16="http://schemas.microsoft.com/office/drawing/2014/main" id="{710FBCF5-E5CB-4C62-8E38-B55F97A60F69}"/>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專班簡介</a:t>
              </a:r>
              <a:endParaRPr sz="16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p:nvPr/>
        </p:nvSpPr>
        <p:spPr>
          <a:xfrm rot="10800000">
            <a:off x="0" y="-38098"/>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mt="55000"/>
            </a:blip>
            <a:stretch>
              <a:fillRect t="-13791" r="-600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grpSp>
        <p:nvGrpSpPr>
          <p:cNvPr id="261" name="Google Shape;261;p6"/>
          <p:cNvGrpSpPr/>
          <p:nvPr/>
        </p:nvGrpSpPr>
        <p:grpSpPr>
          <a:xfrm rot="10800000">
            <a:off x="1470862" y="4567545"/>
            <a:ext cx="4166758" cy="2911066"/>
            <a:chOff x="0" y="-123825"/>
            <a:chExt cx="869349" cy="607362"/>
          </a:xfrm>
        </p:grpSpPr>
        <p:sp>
          <p:nvSpPr>
            <p:cNvPr id="262" name="Google Shape;262;p6"/>
            <p:cNvSpPr/>
            <p:nvPr/>
          </p:nvSpPr>
          <p:spPr>
            <a:xfrm>
              <a:off x="0" y="0"/>
              <a:ext cx="869349" cy="483537"/>
            </a:xfrm>
            <a:custGeom>
              <a:avLst/>
              <a:gdLst/>
              <a:ahLst/>
              <a:cxnLst/>
              <a:rect l="l" t="t" r="r" b="b"/>
              <a:pathLst>
                <a:path w="869349" h="483537" extrusionOk="0">
                  <a:moveTo>
                    <a:pt x="666149" y="0"/>
                  </a:moveTo>
                  <a:lnTo>
                    <a:pt x="0" y="0"/>
                  </a:lnTo>
                  <a:lnTo>
                    <a:pt x="0" y="483537"/>
                  </a:lnTo>
                  <a:lnTo>
                    <a:pt x="666149" y="483537"/>
                  </a:lnTo>
                  <a:lnTo>
                    <a:pt x="869349" y="241769"/>
                  </a:lnTo>
                  <a:lnTo>
                    <a:pt x="666149" y="0"/>
                  </a:lnTo>
                </a:path>
              </a:pathLst>
            </a:custGeom>
            <a:solidFill>
              <a:srgbClr val="000000">
                <a:alpha val="0"/>
              </a:srgbClr>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63" name="Google Shape;263;p6"/>
            <p:cNvSpPr txBox="1"/>
            <p:nvPr/>
          </p:nvSpPr>
          <p:spPr>
            <a:xfrm>
              <a:off x="0" y="-123825"/>
              <a:ext cx="698500" cy="530225"/>
            </a:xfrm>
            <a:prstGeom prst="rect">
              <a:avLst/>
            </a:prstGeom>
            <a:noFill/>
            <a:ln>
              <a:noFill/>
            </a:ln>
          </p:spPr>
          <p:txBody>
            <a:bodyPr spcFirstLastPara="1" wrap="square" lIns="16825" tIns="16825" rIns="16825" bIns="16825" anchor="ctr" anchorCtr="0">
              <a:noAutofit/>
            </a:bodyPr>
            <a:lstStyle/>
            <a:p>
              <a:pPr marL="0" marR="0" lvl="0" indent="0" algn="ctr" rtl="0">
                <a:lnSpc>
                  <a:spcPct val="482166"/>
                </a:lnSpc>
                <a:spcBef>
                  <a:spcPts val="0"/>
                </a:spcBef>
                <a:spcAft>
                  <a:spcPts val="0"/>
                </a:spcAft>
                <a:buNone/>
              </a:pPr>
              <a:endParaRPr sz="1800">
                <a:solidFill>
                  <a:schemeClr val="dk1"/>
                </a:solidFill>
                <a:latin typeface="Microsoft JhengHei"/>
                <a:ea typeface="Microsoft JhengHei"/>
                <a:cs typeface="Microsoft JhengHei"/>
                <a:sym typeface="Microsoft JhengHei"/>
              </a:endParaRPr>
            </a:p>
          </p:txBody>
        </p:sp>
      </p:grpSp>
      <p:grpSp>
        <p:nvGrpSpPr>
          <p:cNvPr id="264" name="Google Shape;264;p6"/>
          <p:cNvGrpSpPr/>
          <p:nvPr/>
        </p:nvGrpSpPr>
        <p:grpSpPr>
          <a:xfrm rot="-5400000">
            <a:off x="1329347" y="2723535"/>
            <a:ext cx="3274275" cy="4378401"/>
            <a:chOff x="0" y="-123825"/>
            <a:chExt cx="812800" cy="936625"/>
          </a:xfrm>
        </p:grpSpPr>
        <p:sp>
          <p:nvSpPr>
            <p:cNvPr id="265" name="Google Shape;265;p6"/>
            <p:cNvSpPr/>
            <p:nvPr/>
          </p:nvSpPr>
          <p:spPr>
            <a:xfrm>
              <a:off x="0" y="0"/>
              <a:ext cx="397189" cy="177542"/>
            </a:xfrm>
            <a:custGeom>
              <a:avLst/>
              <a:gdLst/>
              <a:ahLst/>
              <a:cxnLst/>
              <a:rect l="l" t="t" r="r" b="b"/>
              <a:pathLst>
                <a:path w="397189" h="177542" extrusionOk="0">
                  <a:moveTo>
                    <a:pt x="88771" y="0"/>
                  </a:moveTo>
                  <a:lnTo>
                    <a:pt x="308418" y="0"/>
                  </a:lnTo>
                  <a:cubicBezTo>
                    <a:pt x="357445" y="0"/>
                    <a:pt x="397189" y="39744"/>
                    <a:pt x="397189" y="88771"/>
                  </a:cubicBezTo>
                  <a:lnTo>
                    <a:pt x="397189" y="88771"/>
                  </a:lnTo>
                  <a:cubicBezTo>
                    <a:pt x="397189" y="112314"/>
                    <a:pt x="387836" y="134893"/>
                    <a:pt x="371188" y="151541"/>
                  </a:cubicBezTo>
                  <a:cubicBezTo>
                    <a:pt x="354540" y="168189"/>
                    <a:pt x="331961" y="177542"/>
                    <a:pt x="308418" y="177542"/>
                  </a:cubicBezTo>
                  <a:lnTo>
                    <a:pt x="88771" y="177542"/>
                  </a:lnTo>
                  <a:cubicBezTo>
                    <a:pt x="65227" y="177542"/>
                    <a:pt x="42648" y="168189"/>
                    <a:pt x="26000" y="151541"/>
                  </a:cubicBezTo>
                  <a:cubicBezTo>
                    <a:pt x="9353" y="134893"/>
                    <a:pt x="0" y="112314"/>
                    <a:pt x="0" y="88771"/>
                  </a:cubicBezTo>
                  <a:lnTo>
                    <a:pt x="0" y="88771"/>
                  </a:lnTo>
                  <a:cubicBezTo>
                    <a:pt x="0" y="65227"/>
                    <a:pt x="9353" y="42648"/>
                    <a:pt x="26000" y="26000"/>
                  </a:cubicBezTo>
                  <a:cubicBezTo>
                    <a:pt x="42648" y="9353"/>
                    <a:pt x="65227" y="0"/>
                    <a:pt x="88771"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66" name="Google Shape;266;p6"/>
            <p:cNvSpPr txBox="1"/>
            <p:nvPr/>
          </p:nvSpPr>
          <p:spPr>
            <a:xfrm>
              <a:off x="0" y="-123825"/>
              <a:ext cx="812800" cy="936625"/>
            </a:xfrm>
            <a:prstGeom prst="rect">
              <a:avLst/>
            </a:prstGeom>
            <a:noFill/>
            <a:ln>
              <a:noFill/>
            </a:ln>
          </p:spPr>
          <p:txBody>
            <a:bodyPr spcFirstLastPara="1" wrap="square" lIns="16825" tIns="16825" rIns="16825" bIns="16825" anchor="ctr" anchorCtr="0">
              <a:noAutofit/>
            </a:bodyPr>
            <a:lstStyle/>
            <a:p>
              <a:pPr marL="0" marR="0" lvl="0" indent="0" algn="ctr" rtl="0">
                <a:lnSpc>
                  <a:spcPct val="482166"/>
                </a:lnSpc>
                <a:spcBef>
                  <a:spcPts val="0"/>
                </a:spcBef>
                <a:spcAft>
                  <a:spcPts val="0"/>
                </a:spcAft>
                <a:buNone/>
              </a:pPr>
              <a:endParaRPr sz="1800">
                <a:solidFill>
                  <a:schemeClr val="dk1"/>
                </a:solidFill>
                <a:latin typeface="Microsoft JhengHei"/>
                <a:ea typeface="Microsoft JhengHei"/>
                <a:cs typeface="Microsoft JhengHei"/>
                <a:sym typeface="Microsoft JhengHei"/>
              </a:endParaRPr>
            </a:p>
          </p:txBody>
        </p:sp>
      </p:grpSp>
      <p:sp>
        <p:nvSpPr>
          <p:cNvPr id="268" name="Google Shape;268;p6"/>
          <p:cNvSpPr txBox="1"/>
          <p:nvPr/>
        </p:nvSpPr>
        <p:spPr>
          <a:xfrm>
            <a:off x="185743" y="2663753"/>
            <a:ext cx="11822893" cy="1446550"/>
          </a:xfrm>
          <a:prstGeom prst="rect">
            <a:avLst/>
          </a:prstGeom>
          <a:noFill/>
          <a:ln>
            <a:noFill/>
          </a:ln>
        </p:spPr>
        <p:txBody>
          <a:bodyPr spcFirstLastPara="1" wrap="square" lIns="0" tIns="0" rIns="0" bIns="0" anchor="t" anchorCtr="0">
            <a:spAutoFit/>
          </a:bodyPr>
          <a:lstStyle/>
          <a:p>
            <a:pPr marL="1036320" marR="0" lvl="1" indent="-518159" algn="just" rtl="0">
              <a:spcBef>
                <a:spcPts val="0"/>
              </a:spcBef>
              <a:spcAft>
                <a:spcPts val="0"/>
              </a:spcAft>
              <a:buClr>
                <a:srgbClr val="000000"/>
              </a:buClr>
              <a:buSzPts val="4800"/>
              <a:buFont typeface="Arial"/>
              <a:buChar char="•"/>
            </a:pPr>
            <a:r>
              <a:rPr lang="en-US" sz="4800" b="0" i="0" u="none" strike="noStrike" cap="none" dirty="0" err="1">
                <a:solidFill>
                  <a:srgbClr val="000000"/>
                </a:solidFill>
                <a:latin typeface="DFKai-SB"/>
                <a:ea typeface="DFKai-SB"/>
                <a:cs typeface="DFKai-SB"/>
                <a:sym typeface="DFKai-SB"/>
              </a:rPr>
              <a:t>招收對象：下方系所之</a:t>
            </a:r>
            <a:r>
              <a:rPr lang="en-US" sz="5400" b="1" i="0" u="none" strike="noStrike" cap="none" dirty="0" err="1">
                <a:solidFill>
                  <a:srgbClr val="C41B1B"/>
                </a:solidFill>
                <a:latin typeface="DFKai-SB"/>
                <a:ea typeface="DFKai-SB"/>
                <a:cs typeface="DFKai-SB"/>
                <a:sym typeface="DFKai-SB"/>
              </a:rPr>
              <a:t>大四</a:t>
            </a:r>
            <a:r>
              <a:rPr lang="en-US" sz="4800" b="0" i="0" u="none" strike="noStrike" cap="none" dirty="0" err="1">
                <a:solidFill>
                  <a:srgbClr val="000000"/>
                </a:solidFill>
                <a:latin typeface="DFKai-SB"/>
                <a:ea typeface="DFKai-SB"/>
                <a:cs typeface="DFKai-SB"/>
                <a:sym typeface="DFKai-SB"/>
              </a:rPr>
              <a:t>、</a:t>
            </a:r>
            <a:r>
              <a:rPr lang="en-US" sz="5400" b="1" i="0" u="none" strike="noStrike" cap="none" dirty="0" err="1">
                <a:solidFill>
                  <a:srgbClr val="C41B1B"/>
                </a:solidFill>
                <a:latin typeface="DFKai-SB"/>
                <a:ea typeface="DFKai-SB"/>
                <a:cs typeface="DFKai-SB"/>
                <a:sym typeface="DFKai-SB"/>
              </a:rPr>
              <a:t>碩二</a:t>
            </a:r>
            <a:r>
              <a:rPr lang="en-US" sz="4800" b="0" i="0" u="none" strike="noStrike" cap="none" dirty="0" err="1">
                <a:solidFill>
                  <a:srgbClr val="000000"/>
                </a:solidFill>
                <a:latin typeface="DFKai-SB"/>
                <a:ea typeface="DFKai-SB"/>
                <a:cs typeface="DFKai-SB"/>
                <a:sym typeface="DFKai-SB"/>
              </a:rPr>
              <a:t>學生</a:t>
            </a:r>
            <a:r>
              <a:rPr lang="en-US" sz="4000" b="0" i="0" u="none" strike="noStrike" cap="none" dirty="0">
                <a:solidFill>
                  <a:srgbClr val="000000"/>
                </a:solidFill>
                <a:latin typeface="DFKai-SB"/>
                <a:ea typeface="DFKai-SB"/>
                <a:cs typeface="DFKai-SB"/>
                <a:sym typeface="DFKai-SB"/>
              </a:rPr>
              <a:t> </a:t>
            </a:r>
          </a:p>
          <a:p>
            <a:pPr marL="518160" marR="0" lvl="1" indent="0" algn="ctr" rtl="0">
              <a:spcBef>
                <a:spcPts val="0"/>
              </a:spcBef>
              <a:spcAft>
                <a:spcPts val="0"/>
              </a:spcAft>
              <a:buNone/>
            </a:pPr>
            <a:r>
              <a:rPr lang="en-US" sz="4000" b="1" i="0" u="none" strike="noStrike" cap="none" dirty="0">
                <a:solidFill>
                  <a:srgbClr val="0000FF"/>
                </a:solidFill>
                <a:latin typeface="DFKai-SB"/>
                <a:ea typeface="DFKai-SB"/>
                <a:cs typeface="DFKai-SB"/>
                <a:sym typeface="DFKai-SB"/>
              </a:rPr>
              <a:t>(</a:t>
            </a:r>
            <a:r>
              <a:rPr lang="en-US" sz="4000" b="1" i="0" u="none" strike="noStrike" cap="none" dirty="0" err="1">
                <a:solidFill>
                  <a:srgbClr val="0000FF"/>
                </a:solidFill>
                <a:latin typeface="DFKai-SB"/>
                <a:ea typeface="DFKai-SB"/>
                <a:cs typeface="DFKai-SB"/>
                <a:sym typeface="DFKai-SB"/>
              </a:rPr>
              <a:t>畢業後欲投入職場之應屆畢業生</a:t>
            </a:r>
            <a:r>
              <a:rPr lang="en-US" sz="4000" b="1" i="0" u="none" strike="noStrike" cap="none" dirty="0">
                <a:solidFill>
                  <a:srgbClr val="0000FF"/>
                </a:solidFill>
                <a:latin typeface="DFKai-SB"/>
                <a:ea typeface="DFKai-SB"/>
                <a:cs typeface="DFKai-SB"/>
                <a:sym typeface="DFKai-SB"/>
              </a:rPr>
              <a:t>)</a:t>
            </a:r>
            <a:endParaRPr sz="4000" b="1" i="0" u="none" strike="noStrike" cap="none" dirty="0">
              <a:solidFill>
                <a:srgbClr val="0000FF"/>
              </a:solidFill>
              <a:latin typeface="DFKai-SB"/>
              <a:ea typeface="DFKai-SB"/>
              <a:cs typeface="DFKai-SB"/>
              <a:sym typeface="DFKai-SB"/>
            </a:endParaRPr>
          </a:p>
        </p:txBody>
      </p:sp>
      <p:sp>
        <p:nvSpPr>
          <p:cNvPr id="269" name="Google Shape;269;p6"/>
          <p:cNvSpPr txBox="1"/>
          <p:nvPr/>
        </p:nvSpPr>
        <p:spPr>
          <a:xfrm>
            <a:off x="1670597" y="4435052"/>
            <a:ext cx="3877023" cy="2730535"/>
          </a:xfrm>
          <a:prstGeom prst="rect">
            <a:avLst/>
          </a:prstGeom>
          <a:noFill/>
          <a:ln>
            <a:noFill/>
          </a:ln>
        </p:spPr>
        <p:txBody>
          <a:bodyPr spcFirstLastPara="1" vert="eaVert" wrap="square" lIns="0" tIns="0" rIns="0" bIns="0" anchor="t" anchorCtr="0">
            <a:spAutoFit/>
          </a:bodyPr>
          <a:lstStyle/>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化工系</a:t>
            </a:r>
            <a:endParaRPr dirty="0"/>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材資系</a:t>
            </a:r>
            <a:endParaRPr sz="3599" b="1" i="0" u="none" strike="noStrike" cap="none" dirty="0">
              <a:solidFill>
                <a:srgbClr val="000000"/>
              </a:solidFill>
              <a:latin typeface="DFKai-SB"/>
              <a:ea typeface="DFKai-SB"/>
              <a:cs typeface="DFKai-SB"/>
              <a:sym typeface="DFKai-SB"/>
            </a:endParaRPr>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光電系</a:t>
            </a:r>
            <a:endParaRPr dirty="0"/>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機械系</a:t>
            </a:r>
            <a:endParaRPr sz="3599" b="1" i="0" u="none" strike="noStrike" cap="none" dirty="0">
              <a:solidFill>
                <a:srgbClr val="000000"/>
              </a:solidFill>
              <a:latin typeface="DFKai-SB"/>
              <a:ea typeface="DFKai-SB"/>
              <a:cs typeface="DFKai-SB"/>
              <a:sym typeface="DFKai-SB"/>
            </a:endParaRPr>
          </a:p>
          <a:p>
            <a:pPr marL="777238" marR="0" lvl="1" indent="-160082" algn="just" rtl="0">
              <a:lnSpc>
                <a:spcPct val="140011"/>
              </a:lnSpc>
              <a:spcBef>
                <a:spcPts val="0"/>
              </a:spcBef>
              <a:spcAft>
                <a:spcPts val="0"/>
              </a:spcAft>
              <a:buClr>
                <a:schemeClr val="dk1"/>
              </a:buClr>
              <a:buSzPts val="3599"/>
              <a:buFont typeface="Arial"/>
              <a:buNone/>
            </a:pPr>
            <a:endParaRPr sz="3599" b="1" i="0" u="none" strike="noStrike" cap="none" dirty="0">
              <a:solidFill>
                <a:srgbClr val="000000"/>
              </a:solidFill>
              <a:latin typeface="DFKai-SB"/>
              <a:ea typeface="DFKai-SB"/>
              <a:cs typeface="DFKai-SB"/>
              <a:sym typeface="DFKai-SB"/>
            </a:endParaRPr>
          </a:p>
        </p:txBody>
      </p:sp>
      <p:sp>
        <p:nvSpPr>
          <p:cNvPr id="270" name="Google Shape;270;p6"/>
          <p:cNvSpPr txBox="1"/>
          <p:nvPr/>
        </p:nvSpPr>
        <p:spPr>
          <a:xfrm>
            <a:off x="1482775" y="4937980"/>
            <a:ext cx="537698" cy="1216295"/>
          </a:xfrm>
          <a:prstGeom prst="rect">
            <a:avLst/>
          </a:prstGeom>
          <a:noFill/>
          <a:ln>
            <a:noFill/>
          </a:ln>
        </p:spPr>
        <p:txBody>
          <a:bodyPr spcFirstLastPara="1" wrap="square" lIns="0" tIns="0" rIns="0" bIns="0" anchor="t" anchorCtr="0">
            <a:spAutoFit/>
          </a:bodyPr>
          <a:lstStyle/>
          <a:p>
            <a:pPr marL="0" marR="0" lvl="0" indent="0" algn="ctr" rtl="0">
              <a:lnSpc>
                <a:spcPct val="156656"/>
              </a:lnSpc>
              <a:spcBef>
                <a:spcPts val="0"/>
              </a:spcBef>
              <a:spcAft>
                <a:spcPts val="0"/>
              </a:spcAft>
              <a:buNone/>
            </a:pPr>
            <a:r>
              <a:rPr lang="en-US" sz="3200" b="1" dirty="0" err="1">
                <a:solidFill>
                  <a:schemeClr val="dk1"/>
                </a:solidFill>
                <a:latin typeface="DFKai-SB"/>
                <a:ea typeface="DFKai-SB"/>
                <a:cs typeface="DFKai-SB"/>
                <a:sym typeface="DFKai-SB"/>
              </a:rPr>
              <a:t>大四</a:t>
            </a:r>
            <a:endParaRPr sz="3200" b="1" dirty="0">
              <a:solidFill>
                <a:schemeClr val="dk1"/>
              </a:solidFill>
              <a:latin typeface="DFKai-SB"/>
              <a:ea typeface="DFKai-SB"/>
              <a:cs typeface="DFKai-SB"/>
              <a:sym typeface="DFKai-SB"/>
            </a:endParaRPr>
          </a:p>
        </p:txBody>
      </p:sp>
      <p:sp>
        <p:nvSpPr>
          <p:cNvPr id="271" name="Google Shape;271;p6"/>
          <p:cNvSpPr txBox="1"/>
          <p:nvPr/>
        </p:nvSpPr>
        <p:spPr>
          <a:xfrm>
            <a:off x="81287" y="7097635"/>
            <a:ext cx="7848600" cy="1883593"/>
          </a:xfrm>
          <a:prstGeom prst="rect">
            <a:avLst/>
          </a:prstGeom>
          <a:noFill/>
          <a:ln>
            <a:noFill/>
          </a:ln>
        </p:spPr>
        <p:txBody>
          <a:bodyPr spcFirstLastPara="1" wrap="square" lIns="0" tIns="0" rIns="0" bIns="0" anchor="t" anchorCtr="0">
            <a:spAutoFit/>
          </a:bodyPr>
          <a:lstStyle/>
          <a:p>
            <a:pPr marL="1036320" marR="0" lvl="1" indent="-518159" algn="just" rtl="0">
              <a:lnSpc>
                <a:spcPct val="169979"/>
              </a:lnSpc>
              <a:spcBef>
                <a:spcPts val="0"/>
              </a:spcBef>
              <a:spcAft>
                <a:spcPts val="0"/>
              </a:spcAft>
              <a:buClr>
                <a:srgbClr val="000000"/>
              </a:buClr>
              <a:buSzPts val="4800"/>
              <a:buFont typeface="Arial"/>
              <a:buChar char="•"/>
            </a:pPr>
            <a:r>
              <a:rPr lang="en-US" sz="4800" b="0" i="0" u="none" strike="noStrike" cap="none" dirty="0" err="1">
                <a:solidFill>
                  <a:srgbClr val="000000"/>
                </a:solidFill>
                <a:latin typeface="DFKai-SB"/>
                <a:ea typeface="DFKai-SB"/>
                <a:cs typeface="DFKai-SB"/>
                <a:sym typeface="DFKai-SB"/>
              </a:rPr>
              <a:t>招生名額</a:t>
            </a:r>
            <a:r>
              <a:rPr lang="en-US" sz="4800" b="0" i="0" u="none" strike="noStrike" cap="none" dirty="0">
                <a:solidFill>
                  <a:srgbClr val="000000"/>
                </a:solidFill>
                <a:latin typeface="DFKai-SB"/>
                <a:ea typeface="DFKai-SB"/>
                <a:cs typeface="DFKai-SB"/>
                <a:sym typeface="DFKai-SB"/>
              </a:rPr>
              <a:t> : </a:t>
            </a:r>
            <a:r>
              <a:rPr lang="en-US" sz="7200" b="1" i="0" u="none" strike="noStrike" cap="none" dirty="0">
                <a:solidFill>
                  <a:srgbClr val="C41B1B"/>
                </a:solidFill>
                <a:latin typeface="Times New Roman" panose="02020603050405020304" pitchFamily="18" charset="0"/>
                <a:ea typeface="DFKai-SB"/>
                <a:cs typeface="Times New Roman" panose="02020603050405020304" pitchFamily="18" charset="0"/>
                <a:sym typeface="DFKai-SB"/>
              </a:rPr>
              <a:t>30</a:t>
            </a:r>
            <a:r>
              <a:rPr lang="en-US" sz="7200" b="1" i="0" u="none" strike="noStrike" cap="none" dirty="0">
                <a:solidFill>
                  <a:srgbClr val="C41B1B"/>
                </a:solidFill>
                <a:latin typeface="DFKai-SB"/>
                <a:ea typeface="DFKai-SB"/>
                <a:cs typeface="DFKai-SB"/>
                <a:sym typeface="DFKai-SB"/>
              </a:rPr>
              <a:t>名</a:t>
            </a:r>
            <a:endParaRPr b="1" dirty="0"/>
          </a:p>
        </p:txBody>
      </p:sp>
      <p:cxnSp>
        <p:nvCxnSpPr>
          <p:cNvPr id="275" name="Google Shape;275;p6"/>
          <p:cNvCxnSpPr/>
          <p:nvPr/>
        </p:nvCxnSpPr>
        <p:spPr>
          <a:xfrm flipH="1">
            <a:off x="13505707" y="1793395"/>
            <a:ext cx="1218983" cy="711075"/>
          </a:xfrm>
          <a:prstGeom prst="straightConnector1">
            <a:avLst/>
          </a:prstGeom>
          <a:noFill/>
          <a:ln w="38100" cap="flat" cmpd="sng">
            <a:solidFill>
              <a:srgbClr val="93CDDD"/>
            </a:solidFill>
            <a:prstDash val="solid"/>
            <a:round/>
            <a:headEnd type="none" w="sm" len="sm"/>
            <a:tailEnd type="stealth" w="med" len="med"/>
          </a:ln>
        </p:spPr>
      </p:cxnSp>
      <p:cxnSp>
        <p:nvCxnSpPr>
          <p:cNvPr id="276" name="Google Shape;276;p6"/>
          <p:cNvCxnSpPr/>
          <p:nvPr/>
        </p:nvCxnSpPr>
        <p:spPr>
          <a:xfrm flipH="1">
            <a:off x="14724690" y="1782295"/>
            <a:ext cx="9598" cy="922805"/>
          </a:xfrm>
          <a:prstGeom prst="straightConnector1">
            <a:avLst/>
          </a:prstGeom>
          <a:noFill/>
          <a:ln w="38100" cap="flat" cmpd="sng">
            <a:solidFill>
              <a:srgbClr val="93CDDD"/>
            </a:solidFill>
            <a:prstDash val="solid"/>
            <a:round/>
            <a:headEnd type="none" w="sm" len="sm"/>
            <a:tailEnd type="stealth" w="med" len="med"/>
          </a:ln>
        </p:spPr>
      </p:cxnSp>
      <p:cxnSp>
        <p:nvCxnSpPr>
          <p:cNvPr id="277" name="Google Shape;277;p6"/>
          <p:cNvCxnSpPr/>
          <p:nvPr/>
        </p:nvCxnSpPr>
        <p:spPr>
          <a:xfrm>
            <a:off x="14724689" y="1793395"/>
            <a:ext cx="1218983" cy="711075"/>
          </a:xfrm>
          <a:prstGeom prst="straightConnector1">
            <a:avLst/>
          </a:prstGeom>
          <a:noFill/>
          <a:ln w="38100" cap="flat" cmpd="sng">
            <a:solidFill>
              <a:srgbClr val="93CDDD"/>
            </a:solidFill>
            <a:prstDash val="solid"/>
            <a:round/>
            <a:headEnd type="none" w="sm" len="sm"/>
            <a:tailEnd type="stealth" w="med" len="med"/>
          </a:ln>
        </p:spPr>
      </p:cxnSp>
      <p:sp>
        <p:nvSpPr>
          <p:cNvPr id="278" name="Google Shape;278;p6"/>
          <p:cNvSpPr txBox="1"/>
          <p:nvPr/>
        </p:nvSpPr>
        <p:spPr>
          <a:xfrm rot="5400000">
            <a:off x="11898095" y="3687157"/>
            <a:ext cx="3102388" cy="615553"/>
          </a:xfrm>
          <a:prstGeom prst="rect">
            <a:avLst/>
          </a:prstGeom>
          <a:noFill/>
          <a:ln>
            <a:noFill/>
          </a:ln>
        </p:spPr>
        <p:txBody>
          <a:bodyPr spcFirstLastPara="1" vert="vert270" wrap="square" lIns="0" tIns="0" rIns="0" bIns="0" anchor="t" anchorCtr="0">
            <a:spAutoFit/>
          </a:bodyPr>
          <a:lstStyle/>
          <a:p>
            <a:pPr marL="0" marR="0" lvl="0" indent="0" algn="ctr" rtl="0">
              <a:lnSpc>
                <a:spcPct val="140011"/>
              </a:lnSpc>
              <a:spcBef>
                <a:spcPts val="0"/>
              </a:spcBef>
              <a:spcAft>
                <a:spcPts val="0"/>
              </a:spcAft>
              <a:buNone/>
            </a:pPr>
            <a:r>
              <a:rPr lang="en-US" sz="3600" b="1" dirty="0" err="1">
                <a:solidFill>
                  <a:srgbClr val="000000"/>
                </a:solidFill>
                <a:latin typeface="DFKai-SB"/>
                <a:ea typeface="DFKai-SB"/>
                <a:cs typeface="DFKai-SB"/>
                <a:sym typeface="DFKai-SB"/>
              </a:rPr>
              <a:t>化工系所</a:t>
            </a:r>
            <a:endParaRPr sz="3600" dirty="0"/>
          </a:p>
        </p:txBody>
      </p:sp>
      <p:sp>
        <p:nvSpPr>
          <p:cNvPr id="279" name="Google Shape;279;p6"/>
          <p:cNvSpPr txBox="1"/>
          <p:nvPr/>
        </p:nvSpPr>
        <p:spPr>
          <a:xfrm rot="5400000">
            <a:off x="13633890" y="3480304"/>
            <a:ext cx="2326791" cy="615553"/>
          </a:xfrm>
          <a:prstGeom prst="rect">
            <a:avLst/>
          </a:prstGeom>
          <a:noFill/>
          <a:ln>
            <a:noFill/>
          </a:ln>
        </p:spPr>
        <p:txBody>
          <a:bodyPr spcFirstLastPara="1" vert="vert270" wrap="square" lIns="0" tIns="0" rIns="0" bIns="0" anchor="t" anchorCtr="0">
            <a:spAutoFit/>
          </a:bodyPr>
          <a:lstStyle/>
          <a:p>
            <a:pPr marL="0" marR="0" lvl="0" indent="0" algn="ctr" rtl="0">
              <a:lnSpc>
                <a:spcPct val="140011"/>
              </a:lnSpc>
              <a:spcBef>
                <a:spcPts val="0"/>
              </a:spcBef>
              <a:spcAft>
                <a:spcPts val="0"/>
              </a:spcAft>
              <a:buNone/>
            </a:pPr>
            <a:r>
              <a:rPr lang="en-US" sz="3600" b="1" dirty="0" err="1">
                <a:solidFill>
                  <a:srgbClr val="000000"/>
                </a:solidFill>
                <a:latin typeface="DFKai-SB"/>
                <a:ea typeface="DFKai-SB"/>
                <a:cs typeface="DFKai-SB"/>
                <a:sym typeface="DFKai-SB"/>
              </a:rPr>
              <a:t>材料所</a:t>
            </a:r>
            <a:endParaRPr sz="3600" dirty="0"/>
          </a:p>
        </p:txBody>
      </p:sp>
      <p:sp>
        <p:nvSpPr>
          <p:cNvPr id="280" name="Google Shape;280;p6"/>
          <p:cNvSpPr txBox="1"/>
          <p:nvPr/>
        </p:nvSpPr>
        <p:spPr>
          <a:xfrm rot="5400000">
            <a:off x="14438094" y="3564728"/>
            <a:ext cx="3102388" cy="615553"/>
          </a:xfrm>
          <a:prstGeom prst="rect">
            <a:avLst/>
          </a:prstGeom>
          <a:noFill/>
          <a:ln>
            <a:noFill/>
          </a:ln>
        </p:spPr>
        <p:txBody>
          <a:bodyPr spcFirstLastPara="1" vert="vert270" wrap="square" lIns="0" tIns="0" rIns="0" bIns="0" anchor="t" anchorCtr="0">
            <a:spAutoFit/>
          </a:bodyPr>
          <a:lstStyle/>
          <a:p>
            <a:pPr marL="0" marR="0" lvl="0" indent="0" algn="ctr" rtl="0">
              <a:lnSpc>
                <a:spcPct val="140011"/>
              </a:lnSpc>
              <a:spcBef>
                <a:spcPts val="0"/>
              </a:spcBef>
              <a:spcAft>
                <a:spcPts val="0"/>
              </a:spcAft>
              <a:buNone/>
            </a:pPr>
            <a:r>
              <a:rPr lang="en-US" sz="3600" b="1" dirty="0" err="1">
                <a:solidFill>
                  <a:srgbClr val="000000"/>
                </a:solidFill>
                <a:latin typeface="DFKai-SB"/>
                <a:ea typeface="DFKai-SB"/>
                <a:cs typeface="DFKai-SB"/>
                <a:sym typeface="DFKai-SB"/>
              </a:rPr>
              <a:t>材資系所</a:t>
            </a:r>
            <a:endParaRPr sz="3600" dirty="0"/>
          </a:p>
        </p:txBody>
      </p:sp>
      <p:sp>
        <p:nvSpPr>
          <p:cNvPr id="282" name="Google Shape;282;p6"/>
          <p:cNvSpPr/>
          <p:nvPr/>
        </p:nvSpPr>
        <p:spPr>
          <a:xfrm>
            <a:off x="13568002" y="5601524"/>
            <a:ext cx="2263355" cy="942257"/>
          </a:xfrm>
          <a:custGeom>
            <a:avLst/>
            <a:gdLst/>
            <a:ahLst/>
            <a:cxnLst/>
            <a:rect l="l" t="t" r="r" b="b"/>
            <a:pathLst>
              <a:path w="642098" h="252986" extrusionOk="0">
                <a:moveTo>
                  <a:pt x="126493" y="0"/>
                </a:moveTo>
                <a:lnTo>
                  <a:pt x="515605" y="0"/>
                </a:lnTo>
                <a:cubicBezTo>
                  <a:pt x="549153" y="0"/>
                  <a:pt x="581327" y="13327"/>
                  <a:pt x="605049" y="37049"/>
                </a:cubicBezTo>
                <a:cubicBezTo>
                  <a:pt x="628771" y="60771"/>
                  <a:pt x="642098" y="92945"/>
                  <a:pt x="642098" y="126493"/>
                </a:cubicBezTo>
                <a:lnTo>
                  <a:pt x="642098" y="126493"/>
                </a:lnTo>
                <a:cubicBezTo>
                  <a:pt x="642098" y="160041"/>
                  <a:pt x="628771" y="192215"/>
                  <a:pt x="605049" y="215937"/>
                </a:cubicBezTo>
                <a:cubicBezTo>
                  <a:pt x="581327" y="239659"/>
                  <a:pt x="549153" y="252986"/>
                  <a:pt x="515605" y="252986"/>
                </a:cubicBezTo>
                <a:lnTo>
                  <a:pt x="126493" y="252986"/>
                </a:lnTo>
                <a:cubicBezTo>
                  <a:pt x="92945" y="252986"/>
                  <a:pt x="60771" y="239659"/>
                  <a:pt x="37049" y="215937"/>
                </a:cubicBezTo>
                <a:cubicBezTo>
                  <a:pt x="13327" y="192215"/>
                  <a:pt x="0" y="160041"/>
                  <a:pt x="0" y="126493"/>
                </a:cubicBezTo>
                <a:lnTo>
                  <a:pt x="0" y="126493"/>
                </a:lnTo>
                <a:cubicBezTo>
                  <a:pt x="0" y="92945"/>
                  <a:pt x="13327" y="60771"/>
                  <a:pt x="37049" y="37049"/>
                </a:cubicBezTo>
                <a:cubicBezTo>
                  <a:pt x="60771" y="13327"/>
                  <a:pt x="92945" y="0"/>
                  <a:pt x="126493" y="0"/>
                </a:cubicBezTo>
                <a:close/>
              </a:path>
            </a:pathLst>
          </a:custGeom>
          <a:solidFill>
            <a:srgbClr val="B2A0C7"/>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altLang="en-US" sz="5400" b="1" dirty="0">
                <a:solidFill>
                  <a:schemeClr val="dk1"/>
                </a:solidFill>
                <a:latin typeface="DFKai-SB"/>
                <a:ea typeface="DFKai-SB"/>
                <a:cs typeface="DFKai-SB"/>
                <a:sym typeface="DFKai-SB"/>
              </a:rPr>
              <a:t>設備</a:t>
            </a:r>
            <a:endParaRPr sz="5400" b="1" dirty="0">
              <a:solidFill>
                <a:schemeClr val="dk1"/>
              </a:solidFill>
              <a:latin typeface="DFKai-SB"/>
              <a:ea typeface="DFKai-SB"/>
              <a:cs typeface="DFKai-SB"/>
              <a:sym typeface="DFKai-SB"/>
            </a:endParaRPr>
          </a:p>
        </p:txBody>
      </p:sp>
      <p:cxnSp>
        <p:nvCxnSpPr>
          <p:cNvPr id="284" name="Google Shape;284;p6"/>
          <p:cNvCxnSpPr/>
          <p:nvPr/>
        </p:nvCxnSpPr>
        <p:spPr>
          <a:xfrm flipH="1">
            <a:off x="14173894" y="6528530"/>
            <a:ext cx="525786" cy="809729"/>
          </a:xfrm>
          <a:prstGeom prst="straightConnector1">
            <a:avLst/>
          </a:prstGeom>
          <a:noFill/>
          <a:ln w="38100" cap="flat" cmpd="sng">
            <a:solidFill>
              <a:srgbClr val="B2A0C7"/>
            </a:solidFill>
            <a:prstDash val="solid"/>
            <a:round/>
            <a:headEnd type="none" w="sm" len="sm"/>
            <a:tailEnd type="stealth" w="med" len="med"/>
          </a:ln>
        </p:spPr>
      </p:cxnSp>
      <p:cxnSp>
        <p:nvCxnSpPr>
          <p:cNvPr id="285" name="Google Shape;285;p6"/>
          <p:cNvCxnSpPr/>
          <p:nvPr/>
        </p:nvCxnSpPr>
        <p:spPr>
          <a:xfrm>
            <a:off x="14699681" y="6528530"/>
            <a:ext cx="628540" cy="756230"/>
          </a:xfrm>
          <a:prstGeom prst="straightConnector1">
            <a:avLst/>
          </a:prstGeom>
          <a:noFill/>
          <a:ln w="38100" cap="flat" cmpd="sng">
            <a:solidFill>
              <a:srgbClr val="B2A0C7"/>
            </a:solidFill>
            <a:prstDash val="solid"/>
            <a:round/>
            <a:headEnd type="none" w="sm" len="sm"/>
            <a:tailEnd type="stealth" w="med" len="med"/>
          </a:ln>
        </p:spPr>
      </p:cxnSp>
      <p:sp>
        <p:nvSpPr>
          <p:cNvPr id="286" name="Google Shape;286;p6"/>
          <p:cNvSpPr txBox="1"/>
          <p:nvPr/>
        </p:nvSpPr>
        <p:spPr>
          <a:xfrm rot="5400000">
            <a:off x="13908107" y="8353834"/>
            <a:ext cx="2929263" cy="615553"/>
          </a:xfrm>
          <a:prstGeom prst="rect">
            <a:avLst/>
          </a:prstGeom>
          <a:noFill/>
          <a:ln>
            <a:noFill/>
          </a:ln>
        </p:spPr>
        <p:txBody>
          <a:bodyPr spcFirstLastPara="1" vert="vert270" wrap="square" lIns="0" tIns="0" rIns="0" bIns="0" anchor="t" anchorCtr="0">
            <a:spAutoFit/>
          </a:bodyPr>
          <a:lstStyle/>
          <a:p>
            <a:pPr marL="0" marR="0" lvl="0" indent="0" algn="r" rtl="0">
              <a:lnSpc>
                <a:spcPct val="140011"/>
              </a:lnSpc>
              <a:spcBef>
                <a:spcPts val="0"/>
              </a:spcBef>
              <a:spcAft>
                <a:spcPts val="0"/>
              </a:spcAft>
              <a:buNone/>
            </a:pPr>
            <a:r>
              <a:rPr lang="en-US" sz="3399" b="1" dirty="0" err="1">
                <a:solidFill>
                  <a:srgbClr val="000000"/>
                </a:solidFill>
                <a:latin typeface="DFKai-SB"/>
                <a:ea typeface="DFKai-SB"/>
                <a:cs typeface="DFKai-SB"/>
                <a:sym typeface="DFKai-SB"/>
              </a:rPr>
              <a:t>機械系所</a:t>
            </a:r>
            <a:endParaRPr dirty="0"/>
          </a:p>
        </p:txBody>
      </p:sp>
      <p:sp>
        <p:nvSpPr>
          <p:cNvPr id="287" name="Google Shape;287;p6"/>
          <p:cNvSpPr txBox="1"/>
          <p:nvPr/>
        </p:nvSpPr>
        <p:spPr>
          <a:xfrm rot="5400000">
            <a:off x="13055282" y="8237935"/>
            <a:ext cx="2196948" cy="615553"/>
          </a:xfrm>
          <a:prstGeom prst="rect">
            <a:avLst/>
          </a:prstGeom>
          <a:noFill/>
          <a:ln>
            <a:noFill/>
          </a:ln>
        </p:spPr>
        <p:txBody>
          <a:bodyPr spcFirstLastPara="1" vert="vert270" wrap="square" lIns="0" tIns="0" rIns="0" bIns="0" anchor="t" anchorCtr="0">
            <a:spAutoFit/>
          </a:bodyPr>
          <a:lstStyle/>
          <a:p>
            <a:pPr marL="0" marR="0" lvl="0" indent="0" algn="ctr" rtl="0">
              <a:lnSpc>
                <a:spcPct val="140011"/>
              </a:lnSpc>
              <a:spcBef>
                <a:spcPts val="0"/>
              </a:spcBef>
              <a:spcAft>
                <a:spcPts val="0"/>
              </a:spcAft>
              <a:buNone/>
            </a:pPr>
            <a:r>
              <a:rPr lang="en-US" sz="3399" b="1" dirty="0" err="1">
                <a:solidFill>
                  <a:srgbClr val="000000"/>
                </a:solidFill>
                <a:latin typeface="DFKai-SB"/>
                <a:ea typeface="DFKai-SB"/>
                <a:cs typeface="DFKai-SB"/>
                <a:sym typeface="DFKai-SB"/>
              </a:rPr>
              <a:t>光電系</a:t>
            </a:r>
            <a:endParaRPr sz="3399" b="1" dirty="0">
              <a:solidFill>
                <a:srgbClr val="000000"/>
              </a:solidFill>
              <a:latin typeface="DFKai-SB"/>
              <a:ea typeface="DFKai-SB"/>
              <a:cs typeface="DFKai-SB"/>
              <a:sym typeface="DFKai-SB"/>
            </a:endParaRPr>
          </a:p>
        </p:txBody>
      </p:sp>
      <p:grpSp>
        <p:nvGrpSpPr>
          <p:cNvPr id="289" name="Google Shape;289;p6"/>
          <p:cNvGrpSpPr/>
          <p:nvPr/>
        </p:nvGrpSpPr>
        <p:grpSpPr>
          <a:xfrm rot="10800000">
            <a:off x="6776121" y="4474811"/>
            <a:ext cx="6096720" cy="3140005"/>
            <a:chOff x="0" y="-123825"/>
            <a:chExt cx="1280625" cy="730801"/>
          </a:xfrm>
        </p:grpSpPr>
        <p:sp>
          <p:nvSpPr>
            <p:cNvPr id="290" name="Google Shape;290;p6"/>
            <p:cNvSpPr/>
            <p:nvPr/>
          </p:nvSpPr>
          <p:spPr>
            <a:xfrm>
              <a:off x="213290" y="0"/>
              <a:ext cx="1067335" cy="606976"/>
            </a:xfrm>
            <a:custGeom>
              <a:avLst/>
              <a:gdLst/>
              <a:ahLst/>
              <a:cxnLst/>
              <a:rect l="l" t="t" r="r" b="b"/>
              <a:pathLst>
                <a:path w="1280625" h="606976" extrusionOk="0">
                  <a:moveTo>
                    <a:pt x="1077425" y="0"/>
                  </a:moveTo>
                  <a:lnTo>
                    <a:pt x="0" y="0"/>
                  </a:lnTo>
                  <a:lnTo>
                    <a:pt x="0" y="606976"/>
                  </a:lnTo>
                  <a:lnTo>
                    <a:pt x="1077425" y="606976"/>
                  </a:lnTo>
                  <a:lnTo>
                    <a:pt x="1280625" y="303488"/>
                  </a:lnTo>
                  <a:lnTo>
                    <a:pt x="1077425" y="0"/>
                  </a:lnTo>
                </a:path>
              </a:pathLst>
            </a:custGeom>
            <a:solidFill>
              <a:srgbClr val="000000">
                <a:alpha val="0"/>
              </a:srgbClr>
            </a:solid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91" name="Google Shape;291;p6"/>
            <p:cNvSpPr txBox="1"/>
            <p:nvPr/>
          </p:nvSpPr>
          <p:spPr>
            <a:xfrm>
              <a:off x="0" y="-123825"/>
              <a:ext cx="698500" cy="530225"/>
            </a:xfrm>
            <a:prstGeom prst="rect">
              <a:avLst/>
            </a:prstGeom>
            <a:noFill/>
            <a:ln>
              <a:noFill/>
            </a:ln>
          </p:spPr>
          <p:txBody>
            <a:bodyPr spcFirstLastPara="1" wrap="square" lIns="15075" tIns="15075" rIns="15075" bIns="15075" anchor="ctr" anchorCtr="0">
              <a:noAutofit/>
            </a:bodyPr>
            <a:lstStyle/>
            <a:p>
              <a:pPr marL="0" marR="0" lvl="0" indent="0" algn="ctr" rtl="0">
                <a:lnSpc>
                  <a:spcPct val="482222"/>
                </a:lnSpc>
                <a:spcBef>
                  <a:spcPts val="0"/>
                </a:spcBef>
                <a:spcAft>
                  <a:spcPts val="0"/>
                </a:spcAft>
                <a:buNone/>
              </a:pPr>
              <a:endParaRPr sz="1800">
                <a:solidFill>
                  <a:schemeClr val="dk1"/>
                </a:solidFill>
                <a:latin typeface="Microsoft JhengHei"/>
                <a:ea typeface="Microsoft JhengHei"/>
                <a:cs typeface="Microsoft JhengHei"/>
                <a:sym typeface="Microsoft JhengHei"/>
              </a:endParaRPr>
            </a:p>
          </p:txBody>
        </p:sp>
      </p:grpSp>
      <p:sp>
        <p:nvSpPr>
          <p:cNvPr id="292" name="Google Shape;292;p6"/>
          <p:cNvSpPr txBox="1"/>
          <p:nvPr/>
        </p:nvSpPr>
        <p:spPr>
          <a:xfrm>
            <a:off x="7306574" y="4383619"/>
            <a:ext cx="5427833" cy="2618400"/>
          </a:xfrm>
          <a:prstGeom prst="rect">
            <a:avLst/>
          </a:prstGeom>
          <a:noFill/>
          <a:ln>
            <a:noFill/>
          </a:ln>
        </p:spPr>
        <p:txBody>
          <a:bodyPr spcFirstLastPara="1" vert="eaVert" wrap="square" lIns="0" tIns="0" rIns="0" bIns="0" anchor="t" anchorCtr="0">
            <a:spAutoFit/>
          </a:bodyPr>
          <a:lstStyle/>
          <a:p>
            <a:pPr marL="388619" marR="0" lvl="1" indent="0" algn="just" rtl="0">
              <a:lnSpc>
                <a:spcPct val="140011"/>
              </a:lnSpc>
              <a:spcBef>
                <a:spcPts val="0"/>
              </a:spcBef>
              <a:spcAft>
                <a:spcPts val="0"/>
              </a:spcAft>
              <a:buNone/>
            </a:pPr>
            <a:endParaRPr sz="3599" b="1" i="0" u="none" strike="noStrike" cap="none" dirty="0">
              <a:solidFill>
                <a:srgbClr val="000000"/>
              </a:solidFill>
              <a:latin typeface="DFKai-SB"/>
              <a:ea typeface="DFKai-SB"/>
              <a:cs typeface="DFKai-SB"/>
              <a:sym typeface="DFKai-SB"/>
            </a:endParaRPr>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自動化所</a:t>
            </a:r>
            <a:endParaRPr sz="3599" b="1" i="0" u="none" strike="noStrike" cap="none" dirty="0">
              <a:solidFill>
                <a:srgbClr val="000000"/>
              </a:solidFill>
              <a:latin typeface="DFKai-SB"/>
              <a:ea typeface="DFKai-SB"/>
              <a:cs typeface="DFKai-SB"/>
              <a:sym typeface="DFKai-SB"/>
            </a:endParaRPr>
          </a:p>
          <a:p>
            <a:pPr marL="777238" marR="0" lvl="1" indent="-388619" algn="just" rtl="0">
              <a:lnSpc>
                <a:spcPct val="140011"/>
              </a:lnSpc>
              <a:spcBef>
                <a:spcPts val="0"/>
              </a:spcBef>
              <a:spcAft>
                <a:spcPts val="0"/>
              </a:spcAft>
              <a:buClr>
                <a:schemeClr val="dk1"/>
              </a:buClr>
              <a:buSzPts val="3599"/>
              <a:buFont typeface="Arial"/>
              <a:buChar char="•"/>
            </a:pPr>
            <a:r>
              <a:rPr lang="en-US" sz="3599" b="1" i="0" u="none" strike="noStrike" cap="none" dirty="0" err="1">
                <a:solidFill>
                  <a:schemeClr val="dk1"/>
                </a:solidFill>
                <a:latin typeface="DFKai-SB"/>
                <a:ea typeface="DFKai-SB"/>
                <a:cs typeface="DFKai-SB"/>
                <a:sym typeface="DFKai-SB"/>
              </a:rPr>
              <a:t>機電學院</a:t>
            </a:r>
            <a:endParaRPr sz="3599" b="1" i="0" u="none" strike="noStrike" cap="none" dirty="0">
              <a:solidFill>
                <a:schemeClr val="dk1"/>
              </a:solidFill>
              <a:latin typeface="DFKai-SB"/>
              <a:ea typeface="DFKai-SB"/>
              <a:cs typeface="DFKai-SB"/>
              <a:sym typeface="DFKai-SB"/>
            </a:endParaRPr>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材料所</a:t>
            </a:r>
            <a:endParaRPr dirty="0"/>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化工所</a:t>
            </a:r>
            <a:endParaRPr dirty="0"/>
          </a:p>
          <a:p>
            <a:pPr marL="777238" marR="0" lvl="1" indent="-388619" algn="just" rtl="0">
              <a:lnSpc>
                <a:spcPct val="140011"/>
              </a:lnSpc>
              <a:spcBef>
                <a:spcPts val="0"/>
              </a:spcBef>
              <a:spcAft>
                <a:spcPts val="0"/>
              </a:spcAft>
              <a:buClr>
                <a:schemeClr val="dk1"/>
              </a:buClr>
              <a:buSzPts val="3599"/>
              <a:buFont typeface="Arial"/>
              <a:buChar char="•"/>
            </a:pPr>
            <a:r>
              <a:rPr lang="en-US" sz="3599" b="1" i="0" u="none" strike="noStrike" cap="none" dirty="0" err="1">
                <a:solidFill>
                  <a:schemeClr val="dk1"/>
                </a:solidFill>
                <a:latin typeface="DFKai-SB"/>
                <a:ea typeface="DFKai-SB"/>
                <a:cs typeface="DFKai-SB"/>
                <a:sym typeface="DFKai-SB"/>
              </a:rPr>
              <a:t>製科所</a:t>
            </a:r>
            <a:endParaRPr dirty="0"/>
          </a:p>
          <a:p>
            <a:pPr marL="777238" marR="0" lvl="1" indent="-388619" algn="just" rtl="0">
              <a:lnSpc>
                <a:spcPct val="140011"/>
              </a:lnSpc>
              <a:spcBef>
                <a:spcPts val="0"/>
              </a:spcBef>
              <a:spcAft>
                <a:spcPts val="0"/>
              </a:spcAft>
              <a:buClr>
                <a:srgbClr val="000000"/>
              </a:buClr>
              <a:buSzPts val="3599"/>
              <a:buFont typeface="Arial"/>
              <a:buChar char="•"/>
            </a:pPr>
            <a:r>
              <a:rPr lang="en-US" sz="3599" b="1" i="0" u="none" strike="noStrike" cap="none" dirty="0" err="1">
                <a:solidFill>
                  <a:srgbClr val="000000"/>
                </a:solidFill>
                <a:latin typeface="DFKai-SB"/>
                <a:ea typeface="DFKai-SB"/>
                <a:cs typeface="DFKai-SB"/>
                <a:sym typeface="DFKai-SB"/>
              </a:rPr>
              <a:t>機電所</a:t>
            </a:r>
            <a:endParaRPr sz="3599" b="1" i="0" u="sng" strike="noStrike" cap="none" dirty="0">
              <a:solidFill>
                <a:srgbClr val="000000"/>
              </a:solidFill>
              <a:latin typeface="DFKai-SB"/>
              <a:ea typeface="DFKai-SB"/>
              <a:cs typeface="DFKai-SB"/>
              <a:sym typeface="DFKai-SB"/>
              <a:hlinkClick r:id="rId4">
                <a:extLst>
                  <a:ext uri="{A12FA001-AC4F-418D-AE19-62706E023703}">
                    <ahyp:hlinkClr xmlns:ahyp="http://schemas.microsoft.com/office/drawing/2018/hyperlinkcolor" val="tx"/>
                  </a:ext>
                </a:extLst>
              </a:hlinkClick>
            </a:endParaRPr>
          </a:p>
        </p:txBody>
      </p:sp>
      <p:grpSp>
        <p:nvGrpSpPr>
          <p:cNvPr id="293" name="Google Shape;293;p6"/>
          <p:cNvGrpSpPr/>
          <p:nvPr/>
        </p:nvGrpSpPr>
        <p:grpSpPr>
          <a:xfrm rot="-5400000">
            <a:off x="6248349" y="3030134"/>
            <a:ext cx="3274275" cy="3763033"/>
            <a:chOff x="0" y="-123825"/>
            <a:chExt cx="812800" cy="936625"/>
          </a:xfrm>
        </p:grpSpPr>
        <p:sp>
          <p:nvSpPr>
            <p:cNvPr id="294" name="Google Shape;294;p6"/>
            <p:cNvSpPr/>
            <p:nvPr/>
          </p:nvSpPr>
          <p:spPr>
            <a:xfrm>
              <a:off x="0" y="0"/>
              <a:ext cx="397189" cy="177542"/>
            </a:xfrm>
            <a:custGeom>
              <a:avLst/>
              <a:gdLst/>
              <a:ahLst/>
              <a:cxnLst/>
              <a:rect l="l" t="t" r="r" b="b"/>
              <a:pathLst>
                <a:path w="397189" h="177542" extrusionOk="0">
                  <a:moveTo>
                    <a:pt x="88771" y="0"/>
                  </a:moveTo>
                  <a:lnTo>
                    <a:pt x="308418" y="0"/>
                  </a:lnTo>
                  <a:cubicBezTo>
                    <a:pt x="357445" y="0"/>
                    <a:pt x="397189" y="39744"/>
                    <a:pt x="397189" y="88771"/>
                  </a:cubicBezTo>
                  <a:lnTo>
                    <a:pt x="397189" y="88771"/>
                  </a:lnTo>
                  <a:cubicBezTo>
                    <a:pt x="397189" y="112314"/>
                    <a:pt x="387836" y="134893"/>
                    <a:pt x="371188" y="151541"/>
                  </a:cubicBezTo>
                  <a:cubicBezTo>
                    <a:pt x="354540" y="168189"/>
                    <a:pt x="331961" y="177542"/>
                    <a:pt x="308418" y="177542"/>
                  </a:cubicBezTo>
                  <a:lnTo>
                    <a:pt x="88771" y="177542"/>
                  </a:lnTo>
                  <a:cubicBezTo>
                    <a:pt x="65227" y="177542"/>
                    <a:pt x="42648" y="168189"/>
                    <a:pt x="26000" y="151541"/>
                  </a:cubicBezTo>
                  <a:cubicBezTo>
                    <a:pt x="9353" y="134893"/>
                    <a:pt x="0" y="112314"/>
                    <a:pt x="0" y="88771"/>
                  </a:cubicBezTo>
                  <a:lnTo>
                    <a:pt x="0" y="88771"/>
                  </a:lnTo>
                  <a:cubicBezTo>
                    <a:pt x="0" y="65227"/>
                    <a:pt x="9353" y="42648"/>
                    <a:pt x="26000" y="26000"/>
                  </a:cubicBezTo>
                  <a:cubicBezTo>
                    <a:pt x="42648" y="9353"/>
                    <a:pt x="65227" y="0"/>
                    <a:pt x="88771" y="0"/>
                  </a:cubicBezTo>
                  <a:close/>
                </a:path>
              </a:pathLst>
            </a:custGeom>
            <a:solidFill>
              <a:schemeClr val="accent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imes New Roman"/>
                <a:ea typeface="Times New Roman"/>
                <a:cs typeface="Times New Roman"/>
                <a:sym typeface="Times New Roman"/>
              </a:endParaRPr>
            </a:p>
          </p:txBody>
        </p:sp>
        <p:sp>
          <p:nvSpPr>
            <p:cNvPr id="295" name="Google Shape;295;p6"/>
            <p:cNvSpPr txBox="1"/>
            <p:nvPr/>
          </p:nvSpPr>
          <p:spPr>
            <a:xfrm>
              <a:off x="0" y="-123825"/>
              <a:ext cx="812800" cy="936625"/>
            </a:xfrm>
            <a:prstGeom prst="rect">
              <a:avLst/>
            </a:prstGeom>
            <a:noFill/>
            <a:ln>
              <a:noFill/>
            </a:ln>
          </p:spPr>
          <p:txBody>
            <a:bodyPr spcFirstLastPara="1" wrap="square" lIns="16825" tIns="16825" rIns="16825" bIns="16825" anchor="ctr" anchorCtr="0">
              <a:noAutofit/>
            </a:bodyPr>
            <a:lstStyle/>
            <a:p>
              <a:pPr marL="0" marR="0" lvl="0" indent="0" algn="ctr" rtl="0">
                <a:lnSpc>
                  <a:spcPct val="482166"/>
                </a:lnSpc>
                <a:spcBef>
                  <a:spcPts val="0"/>
                </a:spcBef>
                <a:spcAft>
                  <a:spcPts val="0"/>
                </a:spcAft>
                <a:buNone/>
              </a:pPr>
              <a:endParaRPr sz="1800" dirty="0">
                <a:solidFill>
                  <a:schemeClr val="dk1"/>
                </a:solidFill>
                <a:latin typeface="Microsoft JhengHei"/>
                <a:ea typeface="Microsoft JhengHei"/>
                <a:cs typeface="Microsoft JhengHei"/>
                <a:sym typeface="Microsoft JhengHei"/>
              </a:endParaRPr>
            </a:p>
          </p:txBody>
        </p:sp>
      </p:grpSp>
      <p:sp>
        <p:nvSpPr>
          <p:cNvPr id="296" name="Google Shape;296;p6"/>
          <p:cNvSpPr txBox="1"/>
          <p:nvPr/>
        </p:nvSpPr>
        <p:spPr>
          <a:xfrm>
            <a:off x="6593271" y="4941253"/>
            <a:ext cx="537698" cy="1216295"/>
          </a:xfrm>
          <a:prstGeom prst="rect">
            <a:avLst/>
          </a:prstGeom>
          <a:noFill/>
          <a:ln>
            <a:noFill/>
          </a:ln>
        </p:spPr>
        <p:txBody>
          <a:bodyPr spcFirstLastPara="1" wrap="square" lIns="0" tIns="0" rIns="0" bIns="0" anchor="t" anchorCtr="0">
            <a:spAutoFit/>
          </a:bodyPr>
          <a:lstStyle/>
          <a:p>
            <a:pPr marL="0" marR="0" lvl="0" indent="0" algn="ctr" rtl="0">
              <a:lnSpc>
                <a:spcPct val="156656"/>
              </a:lnSpc>
              <a:spcBef>
                <a:spcPts val="0"/>
              </a:spcBef>
              <a:spcAft>
                <a:spcPts val="0"/>
              </a:spcAft>
              <a:buNone/>
            </a:pPr>
            <a:r>
              <a:rPr lang="en-US" sz="3200" b="1" dirty="0" err="1">
                <a:solidFill>
                  <a:schemeClr val="dk1"/>
                </a:solidFill>
                <a:latin typeface="DFKai-SB"/>
                <a:ea typeface="DFKai-SB"/>
                <a:cs typeface="DFKai-SB"/>
                <a:sym typeface="DFKai-SB"/>
              </a:rPr>
              <a:t>碩二</a:t>
            </a:r>
            <a:endParaRPr sz="3200" b="1" dirty="0">
              <a:solidFill>
                <a:schemeClr val="dk1"/>
              </a:solidFill>
              <a:latin typeface="DFKai-SB"/>
              <a:ea typeface="DFKai-SB"/>
              <a:cs typeface="DFKai-SB"/>
              <a:sym typeface="DFKai-SB"/>
            </a:endParaRPr>
          </a:p>
        </p:txBody>
      </p:sp>
      <p:sp>
        <p:nvSpPr>
          <p:cNvPr id="2" name="文字方塊 1">
            <a:extLst>
              <a:ext uri="{FF2B5EF4-FFF2-40B4-BE49-F238E27FC236}">
                <a16:creationId xmlns:a16="http://schemas.microsoft.com/office/drawing/2014/main" id="{87A0939D-9626-4C60-81B3-E814B0E4AB10}"/>
              </a:ext>
            </a:extLst>
          </p:cNvPr>
          <p:cNvSpPr txBox="1"/>
          <p:nvPr/>
        </p:nvSpPr>
        <p:spPr>
          <a:xfrm>
            <a:off x="6054524" y="7810500"/>
            <a:ext cx="184731" cy="307777"/>
          </a:xfrm>
          <a:prstGeom prst="rect">
            <a:avLst/>
          </a:prstGeom>
          <a:noFill/>
        </p:spPr>
        <p:txBody>
          <a:bodyPr wrap="none" rtlCol="0">
            <a:spAutoFit/>
          </a:bodyPr>
          <a:lstStyle/>
          <a:p>
            <a:endParaRPr lang="zh-TW" altLang="en-US" dirty="0"/>
          </a:p>
        </p:txBody>
      </p:sp>
      <p:sp>
        <p:nvSpPr>
          <p:cNvPr id="51" name="Google Shape;280;p6">
            <a:extLst>
              <a:ext uri="{FF2B5EF4-FFF2-40B4-BE49-F238E27FC236}">
                <a16:creationId xmlns:a16="http://schemas.microsoft.com/office/drawing/2014/main" id="{390370CA-3385-4E6E-92AC-54BC9EDA57D7}"/>
              </a:ext>
            </a:extLst>
          </p:cNvPr>
          <p:cNvSpPr txBox="1"/>
          <p:nvPr/>
        </p:nvSpPr>
        <p:spPr>
          <a:xfrm>
            <a:off x="15943672" y="6436819"/>
            <a:ext cx="603242" cy="3962495"/>
          </a:xfrm>
          <a:prstGeom prst="rect">
            <a:avLst/>
          </a:prstGeom>
          <a:noFill/>
          <a:ln>
            <a:noFill/>
          </a:ln>
        </p:spPr>
        <p:txBody>
          <a:bodyPr spcFirstLastPara="1" vert="eaVert" wrap="square" lIns="0" tIns="0" rIns="0" bIns="0" anchor="t" anchorCtr="0">
            <a:spAutoFit/>
          </a:bodyPr>
          <a:lstStyle/>
          <a:p>
            <a:pPr marL="0" marR="0" lvl="0" indent="0" algn="ctr" rtl="0">
              <a:lnSpc>
                <a:spcPct val="140013"/>
              </a:lnSpc>
              <a:spcBef>
                <a:spcPts val="0"/>
              </a:spcBef>
              <a:spcAft>
                <a:spcPts val="0"/>
              </a:spcAft>
              <a:buNone/>
            </a:pPr>
            <a:r>
              <a:rPr lang="en-US" altLang="zh-TW" sz="2800" b="1" dirty="0">
                <a:latin typeface="DFKai-SB"/>
                <a:ea typeface="DFKai-SB"/>
                <a:cs typeface="DFKai-SB"/>
                <a:sym typeface="DFKai-SB"/>
              </a:rPr>
              <a:t>(</a:t>
            </a:r>
            <a:r>
              <a:rPr lang="zh-TW" altLang="en-US" sz="2800" b="1" dirty="0">
                <a:solidFill>
                  <a:srgbClr val="000000"/>
                </a:solidFill>
                <a:latin typeface="DFKai-SB"/>
                <a:ea typeface="DFKai-SB"/>
                <a:cs typeface="DFKai-SB"/>
                <a:sym typeface="DFKai-SB"/>
              </a:rPr>
              <a:t> 製科所、 自動化所）</a:t>
            </a:r>
            <a:endParaRPr lang="zh-TW" altLang="en-US" sz="2800" dirty="0"/>
          </a:p>
        </p:txBody>
      </p:sp>
      <p:sp>
        <p:nvSpPr>
          <p:cNvPr id="49" name="Google Shape;282;p6">
            <a:extLst>
              <a:ext uri="{FF2B5EF4-FFF2-40B4-BE49-F238E27FC236}">
                <a16:creationId xmlns:a16="http://schemas.microsoft.com/office/drawing/2014/main" id="{970F57D1-B986-4E8C-91BC-5B7E34BC8F49}"/>
              </a:ext>
            </a:extLst>
          </p:cNvPr>
          <p:cNvSpPr/>
          <p:nvPr/>
        </p:nvSpPr>
        <p:spPr>
          <a:xfrm>
            <a:off x="13602610" y="848417"/>
            <a:ext cx="2263355" cy="942257"/>
          </a:xfrm>
          <a:custGeom>
            <a:avLst/>
            <a:gdLst/>
            <a:ahLst/>
            <a:cxnLst/>
            <a:rect l="l" t="t" r="r" b="b"/>
            <a:pathLst>
              <a:path w="642098" h="252986" extrusionOk="0">
                <a:moveTo>
                  <a:pt x="126493" y="0"/>
                </a:moveTo>
                <a:lnTo>
                  <a:pt x="515605" y="0"/>
                </a:lnTo>
                <a:cubicBezTo>
                  <a:pt x="549153" y="0"/>
                  <a:pt x="581327" y="13327"/>
                  <a:pt x="605049" y="37049"/>
                </a:cubicBezTo>
                <a:cubicBezTo>
                  <a:pt x="628771" y="60771"/>
                  <a:pt x="642098" y="92945"/>
                  <a:pt x="642098" y="126493"/>
                </a:cubicBezTo>
                <a:lnTo>
                  <a:pt x="642098" y="126493"/>
                </a:lnTo>
                <a:cubicBezTo>
                  <a:pt x="642098" y="160041"/>
                  <a:pt x="628771" y="192215"/>
                  <a:pt x="605049" y="215937"/>
                </a:cubicBezTo>
                <a:cubicBezTo>
                  <a:pt x="581327" y="239659"/>
                  <a:pt x="549153" y="252986"/>
                  <a:pt x="515605" y="252986"/>
                </a:cubicBezTo>
                <a:lnTo>
                  <a:pt x="126493" y="252986"/>
                </a:lnTo>
                <a:cubicBezTo>
                  <a:pt x="92945" y="252986"/>
                  <a:pt x="60771" y="239659"/>
                  <a:pt x="37049" y="215937"/>
                </a:cubicBezTo>
                <a:cubicBezTo>
                  <a:pt x="13327" y="192215"/>
                  <a:pt x="0" y="160041"/>
                  <a:pt x="0" y="126493"/>
                </a:cubicBezTo>
                <a:lnTo>
                  <a:pt x="0" y="126493"/>
                </a:lnTo>
                <a:cubicBezTo>
                  <a:pt x="0" y="92945"/>
                  <a:pt x="13327" y="60771"/>
                  <a:pt x="37049" y="37049"/>
                </a:cubicBezTo>
                <a:cubicBezTo>
                  <a:pt x="60771" y="13327"/>
                  <a:pt x="92945" y="0"/>
                  <a:pt x="126493" y="0"/>
                </a:cubicBezTo>
                <a:close/>
              </a:path>
            </a:pathLst>
          </a:custGeom>
          <a:solidFill>
            <a:schemeClr val="accent5">
              <a:lumMod val="60000"/>
              <a:lumOff val="40000"/>
            </a:schemeClr>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TW" altLang="en-US" sz="5400" b="1" dirty="0">
                <a:solidFill>
                  <a:schemeClr val="dk1"/>
                </a:solidFill>
                <a:latin typeface="DFKai-SB"/>
                <a:ea typeface="DFKai-SB"/>
                <a:cs typeface="DFKai-SB"/>
                <a:sym typeface="DFKai-SB"/>
              </a:rPr>
              <a:t>製程</a:t>
            </a:r>
            <a:endParaRPr sz="5400" b="1" dirty="0">
              <a:solidFill>
                <a:schemeClr val="dk1"/>
              </a:solidFill>
              <a:latin typeface="DFKai-SB"/>
              <a:ea typeface="DFKai-SB"/>
              <a:cs typeface="DFKai-SB"/>
              <a:sym typeface="DFKai-SB"/>
            </a:endParaRPr>
          </a:p>
        </p:txBody>
      </p:sp>
      <p:grpSp>
        <p:nvGrpSpPr>
          <p:cNvPr id="59" name="组合 3">
            <a:extLst>
              <a:ext uri="{FF2B5EF4-FFF2-40B4-BE49-F238E27FC236}">
                <a16:creationId xmlns:a16="http://schemas.microsoft.com/office/drawing/2014/main" id="{2B528FC7-8777-418E-A39A-5676E811DE2B}"/>
              </a:ext>
            </a:extLst>
          </p:cNvPr>
          <p:cNvGrpSpPr>
            <a:grpSpLocks/>
          </p:cNvGrpSpPr>
          <p:nvPr/>
        </p:nvGrpSpPr>
        <p:grpSpPr bwMode="auto">
          <a:xfrm>
            <a:off x="-177301" y="10151195"/>
            <a:ext cx="18465301" cy="290808"/>
            <a:chOff x="0" y="0"/>
            <a:chExt cx="8898336" cy="244833"/>
          </a:xfrm>
        </p:grpSpPr>
        <p:sp>
          <p:nvSpPr>
            <p:cNvPr id="60" name="矩形 4">
              <a:extLst>
                <a:ext uri="{FF2B5EF4-FFF2-40B4-BE49-F238E27FC236}">
                  <a16:creationId xmlns:a16="http://schemas.microsoft.com/office/drawing/2014/main" id="{6B0C85E2-3882-4024-BE33-78F7D7E54C2E}"/>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1" name="矩形 5">
              <a:extLst>
                <a:ext uri="{FF2B5EF4-FFF2-40B4-BE49-F238E27FC236}">
                  <a16:creationId xmlns:a16="http://schemas.microsoft.com/office/drawing/2014/main" id="{EADE7CAC-8017-43F1-BFA7-FAF755FE7C48}"/>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2" name="矩形 6">
              <a:extLst>
                <a:ext uri="{FF2B5EF4-FFF2-40B4-BE49-F238E27FC236}">
                  <a16:creationId xmlns:a16="http://schemas.microsoft.com/office/drawing/2014/main" id="{1140B537-B0CD-41E9-91A6-65F5C5769512}"/>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63" name="矩形 7">
              <a:extLst>
                <a:ext uri="{FF2B5EF4-FFF2-40B4-BE49-F238E27FC236}">
                  <a16:creationId xmlns:a16="http://schemas.microsoft.com/office/drawing/2014/main" id="{529A061E-5DA3-44AE-BC33-0DB280E8616C}"/>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47" name="群組 46">
            <a:extLst>
              <a:ext uri="{FF2B5EF4-FFF2-40B4-BE49-F238E27FC236}">
                <a16:creationId xmlns:a16="http://schemas.microsoft.com/office/drawing/2014/main" id="{472D521A-D6E2-4E7C-8A47-6405362E2BD8}"/>
              </a:ext>
            </a:extLst>
          </p:cNvPr>
          <p:cNvGrpSpPr/>
          <p:nvPr/>
        </p:nvGrpSpPr>
        <p:grpSpPr>
          <a:xfrm>
            <a:off x="-1" y="0"/>
            <a:ext cx="6747187" cy="2659448"/>
            <a:chOff x="-1" y="0"/>
            <a:chExt cx="6747187" cy="2659448"/>
          </a:xfrm>
        </p:grpSpPr>
        <p:sp>
          <p:nvSpPr>
            <p:cNvPr id="48" name="矩形 4">
              <a:extLst>
                <a:ext uri="{FF2B5EF4-FFF2-40B4-BE49-F238E27FC236}">
                  <a16:creationId xmlns:a16="http://schemas.microsoft.com/office/drawing/2014/main" id="{7E6523D7-E362-4E9F-8474-E3F05A440422}"/>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0" name="矩形 5">
              <a:extLst>
                <a:ext uri="{FF2B5EF4-FFF2-40B4-BE49-F238E27FC236}">
                  <a16:creationId xmlns:a16="http://schemas.microsoft.com/office/drawing/2014/main" id="{740F5100-C511-4E31-84F6-4A97B7A30FAB}"/>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2" name="矩形 6">
              <a:extLst>
                <a:ext uri="{FF2B5EF4-FFF2-40B4-BE49-F238E27FC236}">
                  <a16:creationId xmlns:a16="http://schemas.microsoft.com/office/drawing/2014/main" id="{1C9CE93D-FDA1-4C74-B5C5-9440697FC450}"/>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3" name="矩形 7">
              <a:extLst>
                <a:ext uri="{FF2B5EF4-FFF2-40B4-BE49-F238E27FC236}">
                  <a16:creationId xmlns:a16="http://schemas.microsoft.com/office/drawing/2014/main" id="{C2D2A7FA-69C9-4285-9409-97B3D5DCDED3}"/>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54" name="图片 21">
              <a:extLst>
                <a:ext uri="{FF2B5EF4-FFF2-40B4-BE49-F238E27FC236}">
                  <a16:creationId xmlns:a16="http://schemas.microsoft.com/office/drawing/2014/main" id="{0AFF887A-9BCE-4804-B04B-B2E8CAB3C5B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Google Shape;160;p3">
              <a:extLst>
                <a:ext uri="{FF2B5EF4-FFF2-40B4-BE49-F238E27FC236}">
                  <a16:creationId xmlns:a16="http://schemas.microsoft.com/office/drawing/2014/main" id="{8CEC9575-25A7-42FC-8F0E-672CD91DFDA6}"/>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招收對象</a:t>
              </a:r>
              <a:endParaRPr sz="16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7"/>
          <p:cNvSpPr/>
          <p:nvPr/>
        </p:nvSpPr>
        <p:spPr>
          <a:xfrm rot="10800000">
            <a:off x="43670" y="-18642"/>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mt="55000"/>
            </a:blip>
            <a:stretch>
              <a:fillRect t="-13791" r="-600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DFKai-SB"/>
              <a:ea typeface="DFKai-SB"/>
              <a:cs typeface="DFKai-SB"/>
              <a:sym typeface="DFKai-SB"/>
            </a:endParaRPr>
          </a:p>
        </p:txBody>
      </p:sp>
      <p:sp>
        <p:nvSpPr>
          <p:cNvPr id="343" name="Google Shape;343;p7"/>
          <p:cNvSpPr txBox="1"/>
          <p:nvPr/>
        </p:nvSpPr>
        <p:spPr>
          <a:xfrm>
            <a:off x="3564324" y="881047"/>
            <a:ext cx="11187724" cy="1034542"/>
          </a:xfrm>
          <a:prstGeom prst="rect">
            <a:avLst/>
          </a:prstGeom>
          <a:noFill/>
          <a:ln>
            <a:noFill/>
          </a:ln>
        </p:spPr>
        <p:txBody>
          <a:bodyPr spcFirstLastPara="1" wrap="square" lIns="0" tIns="0" rIns="0" bIns="0" anchor="t" anchorCtr="0">
            <a:spAutoFit/>
          </a:bodyPr>
          <a:lstStyle/>
          <a:p>
            <a:pPr marL="0" marR="0" lvl="0" indent="0" algn="ctr" rtl="0">
              <a:lnSpc>
                <a:spcPct val="131004"/>
              </a:lnSpc>
              <a:spcBef>
                <a:spcPts val="0"/>
              </a:spcBef>
              <a:spcAft>
                <a:spcPts val="0"/>
              </a:spcAft>
              <a:buNone/>
            </a:pPr>
            <a:r>
              <a:rPr lang="en-US" sz="6399" b="1" dirty="0" err="1">
                <a:solidFill>
                  <a:srgbClr val="191919"/>
                </a:solidFill>
                <a:latin typeface="DFKai-SB"/>
                <a:ea typeface="DFKai-SB"/>
                <a:cs typeface="DFKai-SB"/>
                <a:sym typeface="DFKai-SB"/>
              </a:rPr>
              <a:t>專班預計期程</a:t>
            </a:r>
            <a:endParaRPr dirty="0"/>
          </a:p>
        </p:txBody>
      </p:sp>
      <p:pic>
        <p:nvPicPr>
          <p:cNvPr id="3" name="圖形 2" descr="燈泡與齒輪 以實心填滿">
            <a:extLst>
              <a:ext uri="{FF2B5EF4-FFF2-40B4-BE49-F238E27FC236}">
                <a16:creationId xmlns:a16="http://schemas.microsoft.com/office/drawing/2014/main" id="{8660CB84-4791-4212-804D-A2189CB4DA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39553" y="177572"/>
            <a:ext cx="1823238" cy="1823238"/>
          </a:xfrm>
          <a:prstGeom prst="rect">
            <a:avLst/>
          </a:prstGeom>
        </p:spPr>
      </p:pic>
      <p:pic>
        <p:nvPicPr>
          <p:cNvPr id="46" name="圖形 45" descr="燈泡與齒輪 以實心填滿">
            <a:extLst>
              <a:ext uri="{FF2B5EF4-FFF2-40B4-BE49-F238E27FC236}">
                <a16:creationId xmlns:a16="http://schemas.microsoft.com/office/drawing/2014/main" id="{8E89A411-1E68-419A-A978-E2439CF73A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21995" y="193836"/>
            <a:ext cx="1823238" cy="1823238"/>
          </a:xfrm>
          <a:prstGeom prst="rect">
            <a:avLst/>
          </a:prstGeom>
        </p:spPr>
      </p:pic>
      <p:grpSp>
        <p:nvGrpSpPr>
          <p:cNvPr id="42" name="组合 3">
            <a:extLst>
              <a:ext uri="{FF2B5EF4-FFF2-40B4-BE49-F238E27FC236}">
                <a16:creationId xmlns:a16="http://schemas.microsoft.com/office/drawing/2014/main" id="{0AD9CCA6-6703-4439-A537-17A8BEF84519}"/>
              </a:ext>
            </a:extLst>
          </p:cNvPr>
          <p:cNvGrpSpPr>
            <a:grpSpLocks/>
          </p:cNvGrpSpPr>
          <p:nvPr/>
        </p:nvGrpSpPr>
        <p:grpSpPr bwMode="auto">
          <a:xfrm>
            <a:off x="-177301" y="10151195"/>
            <a:ext cx="18465301" cy="290808"/>
            <a:chOff x="0" y="0"/>
            <a:chExt cx="8898336" cy="244833"/>
          </a:xfrm>
        </p:grpSpPr>
        <p:sp>
          <p:nvSpPr>
            <p:cNvPr id="43" name="矩形 4">
              <a:extLst>
                <a:ext uri="{FF2B5EF4-FFF2-40B4-BE49-F238E27FC236}">
                  <a16:creationId xmlns:a16="http://schemas.microsoft.com/office/drawing/2014/main" id="{CF59D22C-745B-4644-A664-23AEF5741E67}"/>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4" name="矩形 5">
              <a:extLst>
                <a:ext uri="{FF2B5EF4-FFF2-40B4-BE49-F238E27FC236}">
                  <a16:creationId xmlns:a16="http://schemas.microsoft.com/office/drawing/2014/main" id="{D80BC187-D4AA-4052-8633-6290E16254AA}"/>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5" name="矩形 6">
              <a:extLst>
                <a:ext uri="{FF2B5EF4-FFF2-40B4-BE49-F238E27FC236}">
                  <a16:creationId xmlns:a16="http://schemas.microsoft.com/office/drawing/2014/main" id="{E101EF22-CDC1-49FD-9D4E-132B4E98777E}"/>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7" name="矩形 7">
              <a:extLst>
                <a:ext uri="{FF2B5EF4-FFF2-40B4-BE49-F238E27FC236}">
                  <a16:creationId xmlns:a16="http://schemas.microsoft.com/office/drawing/2014/main" id="{B2F0AD6C-34CE-4D7E-B027-61FB95CFC9A3}"/>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53" name="组合 3">
            <a:extLst>
              <a:ext uri="{FF2B5EF4-FFF2-40B4-BE49-F238E27FC236}">
                <a16:creationId xmlns:a16="http://schemas.microsoft.com/office/drawing/2014/main" id="{B1CAEFB9-C56A-4EFE-BCE5-706EE62E8007}"/>
              </a:ext>
            </a:extLst>
          </p:cNvPr>
          <p:cNvGrpSpPr>
            <a:grpSpLocks/>
          </p:cNvGrpSpPr>
          <p:nvPr/>
        </p:nvGrpSpPr>
        <p:grpSpPr bwMode="auto">
          <a:xfrm>
            <a:off x="1941994" y="2044907"/>
            <a:ext cx="14226710" cy="150549"/>
            <a:chOff x="0" y="-1"/>
            <a:chExt cx="8898336" cy="239474"/>
          </a:xfrm>
        </p:grpSpPr>
        <p:sp>
          <p:nvSpPr>
            <p:cNvPr id="54" name="矩形 4">
              <a:extLst>
                <a:ext uri="{FF2B5EF4-FFF2-40B4-BE49-F238E27FC236}">
                  <a16:creationId xmlns:a16="http://schemas.microsoft.com/office/drawing/2014/main" id="{EDFF7BAA-703A-4ECA-9714-AA51D4240637}"/>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5" name="矩形 5">
              <a:extLst>
                <a:ext uri="{FF2B5EF4-FFF2-40B4-BE49-F238E27FC236}">
                  <a16:creationId xmlns:a16="http://schemas.microsoft.com/office/drawing/2014/main" id="{D8B22971-6E64-44E5-A1A3-BC4B560F1005}"/>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6" name="矩形 6">
              <a:extLst>
                <a:ext uri="{FF2B5EF4-FFF2-40B4-BE49-F238E27FC236}">
                  <a16:creationId xmlns:a16="http://schemas.microsoft.com/office/drawing/2014/main" id="{D263106C-FB5A-4D29-A81E-429B67C1CAAD}"/>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7" name="矩形 7">
              <a:extLst>
                <a:ext uri="{FF2B5EF4-FFF2-40B4-BE49-F238E27FC236}">
                  <a16:creationId xmlns:a16="http://schemas.microsoft.com/office/drawing/2014/main" id="{3ABCAFFD-F6F0-4A37-9755-D036DB28CA35}"/>
                </a:ext>
              </a:extLst>
            </p:cNvPr>
            <p:cNvSpPr>
              <a:spLocks noChangeArrowheads="1"/>
            </p:cNvSpPr>
            <p:nvPr/>
          </p:nvSpPr>
          <p:spPr bwMode="auto">
            <a:xfrm>
              <a:off x="6673752" y="-1"/>
              <a:ext cx="2224584" cy="239474"/>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grpSp>
      <p:sp>
        <p:nvSpPr>
          <p:cNvPr id="2" name="矩形: 圓角 1">
            <a:extLst>
              <a:ext uri="{FF2B5EF4-FFF2-40B4-BE49-F238E27FC236}">
                <a16:creationId xmlns:a16="http://schemas.microsoft.com/office/drawing/2014/main" id="{0E14F34F-2E86-468E-9B75-0F085A8B9668}"/>
              </a:ext>
            </a:extLst>
          </p:cNvPr>
          <p:cNvSpPr/>
          <p:nvPr/>
        </p:nvSpPr>
        <p:spPr>
          <a:xfrm>
            <a:off x="53424" y="6056914"/>
            <a:ext cx="18023417" cy="899118"/>
          </a:xfrm>
          <a:prstGeom prst="roundRect">
            <a:avLst>
              <a:gd name="adj" fmla="val 50000"/>
            </a:avLst>
          </a:prstGeom>
          <a:gradFill flip="none" rotWithShape="1">
            <a:gsLst>
              <a:gs pos="4000">
                <a:srgbClr val="00B0F0"/>
              </a:gs>
              <a:gs pos="51000">
                <a:schemeClr val="accent6">
                  <a:lumMod val="60000"/>
                  <a:lumOff val="40000"/>
                </a:schemeClr>
              </a:gs>
              <a:gs pos="73000">
                <a:srgbClr val="FFC000"/>
              </a:gs>
              <a:gs pos="27000">
                <a:srgbClr val="92D050"/>
              </a:gs>
              <a:gs pos="100000">
                <a:srgbClr val="FF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attFill prst="pct5">
                <a:fgClr>
                  <a:schemeClr val="lt1"/>
                </a:fgClr>
                <a:bgClr>
                  <a:schemeClr val="bg1"/>
                </a:bgClr>
              </a:pattFill>
            </a:endParaRPr>
          </a:p>
        </p:txBody>
      </p:sp>
      <p:sp>
        <p:nvSpPr>
          <p:cNvPr id="5" name="流程圖: 接點 4">
            <a:extLst>
              <a:ext uri="{FF2B5EF4-FFF2-40B4-BE49-F238E27FC236}">
                <a16:creationId xmlns:a16="http://schemas.microsoft.com/office/drawing/2014/main" id="{54661DF5-23A8-40AA-B9D1-D6C7E58AC727}"/>
              </a:ext>
            </a:extLst>
          </p:cNvPr>
          <p:cNvSpPr/>
          <p:nvPr/>
        </p:nvSpPr>
        <p:spPr>
          <a:xfrm>
            <a:off x="1517830" y="6161176"/>
            <a:ext cx="690593" cy="6905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流程圖: 接點 61">
            <a:extLst>
              <a:ext uri="{FF2B5EF4-FFF2-40B4-BE49-F238E27FC236}">
                <a16:creationId xmlns:a16="http://schemas.microsoft.com/office/drawing/2014/main" id="{7EA3D51A-68EA-4C6E-8723-016B100205D8}"/>
              </a:ext>
            </a:extLst>
          </p:cNvPr>
          <p:cNvSpPr/>
          <p:nvPr/>
        </p:nvSpPr>
        <p:spPr>
          <a:xfrm>
            <a:off x="4753406" y="6161175"/>
            <a:ext cx="690593" cy="6905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流程圖: 接點 62">
            <a:extLst>
              <a:ext uri="{FF2B5EF4-FFF2-40B4-BE49-F238E27FC236}">
                <a16:creationId xmlns:a16="http://schemas.microsoft.com/office/drawing/2014/main" id="{7EAD17EB-2250-437F-BB61-ABBF144F6F91}"/>
              </a:ext>
            </a:extLst>
          </p:cNvPr>
          <p:cNvSpPr/>
          <p:nvPr/>
        </p:nvSpPr>
        <p:spPr>
          <a:xfrm>
            <a:off x="8631185" y="6161174"/>
            <a:ext cx="690593" cy="6905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流程圖: 接點 63">
            <a:extLst>
              <a:ext uri="{FF2B5EF4-FFF2-40B4-BE49-F238E27FC236}">
                <a16:creationId xmlns:a16="http://schemas.microsoft.com/office/drawing/2014/main" id="{F2E29E36-D267-4213-B0C9-23B190061DEB}"/>
              </a:ext>
            </a:extLst>
          </p:cNvPr>
          <p:cNvSpPr/>
          <p:nvPr/>
        </p:nvSpPr>
        <p:spPr>
          <a:xfrm>
            <a:off x="12643878" y="6161173"/>
            <a:ext cx="690593" cy="6905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流程圖: 接點 64">
            <a:extLst>
              <a:ext uri="{FF2B5EF4-FFF2-40B4-BE49-F238E27FC236}">
                <a16:creationId xmlns:a16="http://schemas.microsoft.com/office/drawing/2014/main" id="{15565B52-0DB7-4493-ABBD-28A80D43F7C2}"/>
              </a:ext>
            </a:extLst>
          </p:cNvPr>
          <p:cNvSpPr/>
          <p:nvPr/>
        </p:nvSpPr>
        <p:spPr>
          <a:xfrm>
            <a:off x="15823409" y="6161173"/>
            <a:ext cx="690593" cy="690593"/>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Google Shape;344;p7">
            <a:extLst>
              <a:ext uri="{FF2B5EF4-FFF2-40B4-BE49-F238E27FC236}">
                <a16:creationId xmlns:a16="http://schemas.microsoft.com/office/drawing/2014/main" id="{EA3F98D3-C922-4947-8E95-9382A3A4CD2B}"/>
              </a:ext>
            </a:extLst>
          </p:cNvPr>
          <p:cNvSpPr txBox="1"/>
          <p:nvPr/>
        </p:nvSpPr>
        <p:spPr>
          <a:xfrm>
            <a:off x="116001" y="3505307"/>
            <a:ext cx="3709072" cy="1034129"/>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4800" b="1" dirty="0" err="1">
                <a:solidFill>
                  <a:schemeClr val="tx1"/>
                </a:solidFill>
                <a:latin typeface="DFKai-SB"/>
                <a:ea typeface="DFKai-SB"/>
                <a:cs typeface="DFKai-SB"/>
                <a:sym typeface="DFKai-SB"/>
              </a:rPr>
              <a:t>招生說明會</a:t>
            </a:r>
            <a:endParaRPr sz="2400" dirty="0">
              <a:solidFill>
                <a:schemeClr val="tx1"/>
              </a:solidFill>
            </a:endParaRPr>
          </a:p>
        </p:txBody>
      </p:sp>
      <p:cxnSp>
        <p:nvCxnSpPr>
          <p:cNvPr id="69" name="Straight Connector 31">
            <a:extLst>
              <a:ext uri="{FF2B5EF4-FFF2-40B4-BE49-F238E27FC236}">
                <a16:creationId xmlns:a16="http://schemas.microsoft.com/office/drawing/2014/main" id="{BD412AD1-1F3C-4E69-8910-DD70CBE96490}"/>
              </a:ext>
            </a:extLst>
          </p:cNvPr>
          <p:cNvCxnSpPr>
            <a:cxnSpLocks/>
          </p:cNvCxnSpPr>
          <p:nvPr/>
        </p:nvCxnSpPr>
        <p:spPr>
          <a:xfrm flipV="1">
            <a:off x="1851151" y="4840326"/>
            <a:ext cx="11976" cy="1320847"/>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72" name="流程圖: 接點 71">
            <a:extLst>
              <a:ext uri="{FF2B5EF4-FFF2-40B4-BE49-F238E27FC236}">
                <a16:creationId xmlns:a16="http://schemas.microsoft.com/office/drawing/2014/main" id="{FA6F70DE-5393-4453-A70E-62DDA4120012}"/>
              </a:ext>
            </a:extLst>
          </p:cNvPr>
          <p:cNvSpPr/>
          <p:nvPr/>
        </p:nvSpPr>
        <p:spPr>
          <a:xfrm>
            <a:off x="1696491" y="6329751"/>
            <a:ext cx="338816" cy="3388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3" name="流程圖: 接點 72">
            <a:extLst>
              <a:ext uri="{FF2B5EF4-FFF2-40B4-BE49-F238E27FC236}">
                <a16:creationId xmlns:a16="http://schemas.microsoft.com/office/drawing/2014/main" id="{00E66FD7-9C4A-409E-BF3C-AB417579F3F2}"/>
              </a:ext>
            </a:extLst>
          </p:cNvPr>
          <p:cNvSpPr/>
          <p:nvPr/>
        </p:nvSpPr>
        <p:spPr>
          <a:xfrm>
            <a:off x="4926386" y="6342889"/>
            <a:ext cx="338816" cy="3388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4" name="流程圖: 接點 73">
            <a:extLst>
              <a:ext uri="{FF2B5EF4-FFF2-40B4-BE49-F238E27FC236}">
                <a16:creationId xmlns:a16="http://schemas.microsoft.com/office/drawing/2014/main" id="{94F7212D-B96A-4152-AE09-D934B08BCB54}"/>
              </a:ext>
            </a:extLst>
          </p:cNvPr>
          <p:cNvSpPr/>
          <p:nvPr/>
        </p:nvSpPr>
        <p:spPr>
          <a:xfrm>
            <a:off x="8807073" y="6342889"/>
            <a:ext cx="338816" cy="3388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5" name="流程圖: 接點 74">
            <a:extLst>
              <a:ext uri="{FF2B5EF4-FFF2-40B4-BE49-F238E27FC236}">
                <a16:creationId xmlns:a16="http://schemas.microsoft.com/office/drawing/2014/main" id="{DB21893D-43A3-4196-9D47-D77A2D6968A1}"/>
              </a:ext>
            </a:extLst>
          </p:cNvPr>
          <p:cNvSpPr/>
          <p:nvPr/>
        </p:nvSpPr>
        <p:spPr>
          <a:xfrm>
            <a:off x="12823072" y="6329751"/>
            <a:ext cx="338816" cy="3388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76" name="流程圖: 接點 75">
            <a:extLst>
              <a:ext uri="{FF2B5EF4-FFF2-40B4-BE49-F238E27FC236}">
                <a16:creationId xmlns:a16="http://schemas.microsoft.com/office/drawing/2014/main" id="{1600A390-C1C3-46AC-971D-BFABB02EC103}"/>
              </a:ext>
            </a:extLst>
          </p:cNvPr>
          <p:cNvSpPr/>
          <p:nvPr/>
        </p:nvSpPr>
        <p:spPr>
          <a:xfrm>
            <a:off x="15999297" y="6342889"/>
            <a:ext cx="338816" cy="338816"/>
          </a:xfrm>
          <a:prstGeom prst="flowChartConnector">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cxnSp>
        <p:nvCxnSpPr>
          <p:cNvPr id="77" name="Straight Connector 31">
            <a:extLst>
              <a:ext uri="{FF2B5EF4-FFF2-40B4-BE49-F238E27FC236}">
                <a16:creationId xmlns:a16="http://schemas.microsoft.com/office/drawing/2014/main" id="{3E036F0C-ABFE-4307-A287-7659172B54F8}"/>
              </a:ext>
            </a:extLst>
          </p:cNvPr>
          <p:cNvCxnSpPr>
            <a:cxnSpLocks/>
          </p:cNvCxnSpPr>
          <p:nvPr/>
        </p:nvCxnSpPr>
        <p:spPr>
          <a:xfrm flipV="1">
            <a:off x="5083818" y="4714253"/>
            <a:ext cx="11976" cy="1320847"/>
          </a:xfrm>
          <a:prstGeom prst="line">
            <a:avLst/>
          </a:prstGeom>
          <a:ln w="38100">
            <a:solidFill>
              <a:srgbClr val="A2CE5A"/>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31">
            <a:extLst>
              <a:ext uri="{FF2B5EF4-FFF2-40B4-BE49-F238E27FC236}">
                <a16:creationId xmlns:a16="http://schemas.microsoft.com/office/drawing/2014/main" id="{F19EAB7D-3330-4454-A0A1-17E5E0BA4777}"/>
              </a:ext>
            </a:extLst>
          </p:cNvPr>
          <p:cNvCxnSpPr>
            <a:cxnSpLocks/>
          </p:cNvCxnSpPr>
          <p:nvPr/>
        </p:nvCxnSpPr>
        <p:spPr>
          <a:xfrm flipV="1">
            <a:off x="8976481" y="4666683"/>
            <a:ext cx="11976" cy="1320847"/>
          </a:xfrm>
          <a:prstGeom prst="line">
            <a:avLst/>
          </a:prstGeom>
          <a:ln w="38100">
            <a:solidFill>
              <a:srgbClr val="FBC070"/>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31">
            <a:extLst>
              <a:ext uri="{FF2B5EF4-FFF2-40B4-BE49-F238E27FC236}">
                <a16:creationId xmlns:a16="http://schemas.microsoft.com/office/drawing/2014/main" id="{AB37EAEC-829F-4681-A769-CF3646113517}"/>
              </a:ext>
            </a:extLst>
          </p:cNvPr>
          <p:cNvCxnSpPr>
            <a:cxnSpLocks/>
          </p:cNvCxnSpPr>
          <p:nvPr/>
        </p:nvCxnSpPr>
        <p:spPr>
          <a:xfrm flipV="1">
            <a:off x="12934088" y="4683937"/>
            <a:ext cx="11976" cy="1320847"/>
          </a:xfrm>
          <a:prstGeom prst="line">
            <a:avLst/>
          </a:prstGeom>
          <a:ln w="38100">
            <a:solidFill>
              <a:srgbClr val="FF6D6E"/>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31">
            <a:extLst>
              <a:ext uri="{FF2B5EF4-FFF2-40B4-BE49-F238E27FC236}">
                <a16:creationId xmlns:a16="http://schemas.microsoft.com/office/drawing/2014/main" id="{3D417A93-64DC-4DDD-A537-C1138728C1F5}"/>
              </a:ext>
            </a:extLst>
          </p:cNvPr>
          <p:cNvCxnSpPr>
            <a:cxnSpLocks/>
          </p:cNvCxnSpPr>
          <p:nvPr/>
        </p:nvCxnSpPr>
        <p:spPr>
          <a:xfrm flipV="1">
            <a:off x="16168705" y="4783231"/>
            <a:ext cx="11976" cy="1320847"/>
          </a:xfrm>
          <a:prstGeom prst="line">
            <a:avLst/>
          </a:prstGeom>
          <a:ln w="38100">
            <a:solidFill>
              <a:srgbClr val="FF12E7"/>
            </a:solidFill>
            <a:prstDash val="sysDot"/>
          </a:ln>
        </p:spPr>
        <p:style>
          <a:lnRef idx="1">
            <a:schemeClr val="accent1"/>
          </a:lnRef>
          <a:fillRef idx="0">
            <a:schemeClr val="accent1"/>
          </a:fillRef>
          <a:effectRef idx="0">
            <a:schemeClr val="accent1"/>
          </a:effectRef>
          <a:fontRef idx="minor">
            <a:schemeClr val="tx1"/>
          </a:fontRef>
        </p:style>
      </p:cxnSp>
      <p:sp>
        <p:nvSpPr>
          <p:cNvPr id="82" name="Google Shape;338;p7">
            <a:extLst>
              <a:ext uri="{FF2B5EF4-FFF2-40B4-BE49-F238E27FC236}">
                <a16:creationId xmlns:a16="http://schemas.microsoft.com/office/drawing/2014/main" id="{8E5F1E19-630C-4840-A98F-C09359CC7907}"/>
              </a:ext>
            </a:extLst>
          </p:cNvPr>
          <p:cNvSpPr txBox="1"/>
          <p:nvPr/>
        </p:nvSpPr>
        <p:spPr>
          <a:xfrm>
            <a:off x="116001" y="7310051"/>
            <a:ext cx="3345912"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113年9月10日</a:t>
            </a:r>
            <a:endParaRPr sz="3600" b="1" dirty="0">
              <a:solidFill>
                <a:srgbClr val="191919"/>
              </a:solidFill>
              <a:latin typeface="Times New Roman" panose="02020603050405020304" pitchFamily="18" charset="0"/>
              <a:ea typeface="DFKai-SB"/>
              <a:cs typeface="Times New Roman" panose="02020603050405020304" pitchFamily="18" charset="0"/>
              <a:sym typeface="DFKai-SB"/>
            </a:endParaRPr>
          </a:p>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113年9月2</a:t>
            </a:r>
            <a:r>
              <a:rPr lang="en-US" altLang="zh-TW" sz="3600" b="1" dirty="0">
                <a:solidFill>
                  <a:srgbClr val="191919"/>
                </a:solidFill>
                <a:latin typeface="Times New Roman" panose="02020603050405020304" pitchFamily="18" charset="0"/>
                <a:ea typeface="DFKai-SB"/>
                <a:cs typeface="Times New Roman" panose="02020603050405020304" pitchFamily="18" charset="0"/>
                <a:sym typeface="DFKai-SB"/>
              </a:rPr>
              <a:t>4</a:t>
            </a: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日</a:t>
            </a:r>
            <a:endParaRPr sz="3600" b="1" dirty="0">
              <a:solidFill>
                <a:srgbClr val="191919"/>
              </a:solidFill>
              <a:latin typeface="Times New Roman" panose="02020603050405020304" pitchFamily="18" charset="0"/>
              <a:ea typeface="DFKai-SB"/>
              <a:cs typeface="Times New Roman" panose="02020603050405020304" pitchFamily="18" charset="0"/>
              <a:sym typeface="DFKai-SB"/>
            </a:endParaRPr>
          </a:p>
        </p:txBody>
      </p:sp>
      <p:sp>
        <p:nvSpPr>
          <p:cNvPr id="83" name="Google Shape;339;p7">
            <a:extLst>
              <a:ext uri="{FF2B5EF4-FFF2-40B4-BE49-F238E27FC236}">
                <a16:creationId xmlns:a16="http://schemas.microsoft.com/office/drawing/2014/main" id="{E3792771-FB99-4141-8307-1DE99DD08573}"/>
              </a:ext>
            </a:extLst>
          </p:cNvPr>
          <p:cNvSpPr txBox="1"/>
          <p:nvPr/>
        </p:nvSpPr>
        <p:spPr>
          <a:xfrm>
            <a:off x="3479547" y="7324376"/>
            <a:ext cx="3345912" cy="77559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113年9月~10月</a:t>
            </a:r>
            <a:endParaRPr sz="3600" b="1" dirty="0">
              <a:solidFill>
                <a:srgbClr val="191919"/>
              </a:solidFill>
              <a:latin typeface="Times New Roman" panose="02020603050405020304" pitchFamily="18" charset="0"/>
              <a:ea typeface="DFKai-SB"/>
              <a:cs typeface="Times New Roman" panose="02020603050405020304" pitchFamily="18" charset="0"/>
              <a:sym typeface="DFKai-SB"/>
            </a:endParaRPr>
          </a:p>
        </p:txBody>
      </p:sp>
      <p:sp>
        <p:nvSpPr>
          <p:cNvPr id="84" name="Google Shape;340;p7">
            <a:extLst>
              <a:ext uri="{FF2B5EF4-FFF2-40B4-BE49-F238E27FC236}">
                <a16:creationId xmlns:a16="http://schemas.microsoft.com/office/drawing/2014/main" id="{76795926-00E2-43A4-B1C5-145F3D47C821}"/>
              </a:ext>
            </a:extLst>
          </p:cNvPr>
          <p:cNvSpPr txBox="1"/>
          <p:nvPr/>
        </p:nvSpPr>
        <p:spPr>
          <a:xfrm>
            <a:off x="7026857" y="7307707"/>
            <a:ext cx="3935791" cy="76839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113年9月~114年7月</a:t>
            </a:r>
            <a:endParaRPr sz="2000" dirty="0">
              <a:latin typeface="Times New Roman" panose="02020603050405020304" pitchFamily="18" charset="0"/>
              <a:cs typeface="Times New Roman" panose="02020603050405020304" pitchFamily="18" charset="0"/>
            </a:endParaRPr>
          </a:p>
        </p:txBody>
      </p:sp>
      <p:sp>
        <p:nvSpPr>
          <p:cNvPr id="85" name="Google Shape;341;p7">
            <a:extLst>
              <a:ext uri="{FF2B5EF4-FFF2-40B4-BE49-F238E27FC236}">
                <a16:creationId xmlns:a16="http://schemas.microsoft.com/office/drawing/2014/main" id="{AFB1BB16-0D96-4D9E-8190-B22AD2ED1582}"/>
              </a:ext>
            </a:extLst>
          </p:cNvPr>
          <p:cNvSpPr txBox="1"/>
          <p:nvPr/>
        </p:nvSpPr>
        <p:spPr>
          <a:xfrm>
            <a:off x="14495749" y="7285040"/>
            <a:ext cx="3345912" cy="76839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114年7月</a:t>
            </a:r>
            <a:endParaRPr sz="2000" dirty="0">
              <a:latin typeface="Times New Roman" panose="02020603050405020304" pitchFamily="18" charset="0"/>
              <a:cs typeface="Times New Roman" panose="02020603050405020304" pitchFamily="18" charset="0"/>
            </a:endParaRPr>
          </a:p>
        </p:txBody>
      </p:sp>
      <p:sp>
        <p:nvSpPr>
          <p:cNvPr id="86" name="Google Shape;342;p7">
            <a:extLst>
              <a:ext uri="{FF2B5EF4-FFF2-40B4-BE49-F238E27FC236}">
                <a16:creationId xmlns:a16="http://schemas.microsoft.com/office/drawing/2014/main" id="{0A5236C9-D5FB-4491-AEFC-621D3511C409}"/>
              </a:ext>
            </a:extLst>
          </p:cNvPr>
          <p:cNvSpPr txBox="1"/>
          <p:nvPr/>
        </p:nvSpPr>
        <p:spPr>
          <a:xfrm>
            <a:off x="11296184" y="7307707"/>
            <a:ext cx="3345912"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114年2月~7月</a:t>
            </a:r>
            <a:endParaRPr sz="2000" dirty="0">
              <a:latin typeface="Times New Roman" panose="02020603050405020304" pitchFamily="18" charset="0"/>
              <a:cs typeface="Times New Roman" panose="02020603050405020304" pitchFamily="18" charset="0"/>
            </a:endParaRPr>
          </a:p>
          <a:p>
            <a:pPr marL="0" marR="0" lvl="0" indent="0" algn="ctr" rtl="0">
              <a:lnSpc>
                <a:spcPct val="140000"/>
              </a:lnSpc>
              <a:spcBef>
                <a:spcPts val="0"/>
              </a:spcBef>
              <a:spcAft>
                <a:spcPts val="0"/>
              </a:spcAft>
              <a:buNone/>
            </a:pP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a:t>
            </a:r>
            <a:r>
              <a:rPr lang="en-US" sz="3600" b="1" dirty="0">
                <a:solidFill>
                  <a:srgbClr val="191919"/>
                </a:solidFill>
                <a:latin typeface="Times New Roman" panose="02020603050405020304" pitchFamily="18" charset="0"/>
                <a:ea typeface="Times New Roman"/>
                <a:cs typeface="Times New Roman" panose="02020603050405020304" pitchFamily="18" charset="0"/>
                <a:sym typeface="Times New Roman"/>
              </a:rPr>
              <a:t>optional</a:t>
            </a:r>
            <a:r>
              <a:rPr lang="en-US" sz="3600" b="1" dirty="0">
                <a:solidFill>
                  <a:srgbClr val="191919"/>
                </a:solidFill>
                <a:latin typeface="Times New Roman" panose="02020603050405020304" pitchFamily="18" charset="0"/>
                <a:ea typeface="DFKai-SB"/>
                <a:cs typeface="Times New Roman" panose="02020603050405020304" pitchFamily="18" charset="0"/>
                <a:sym typeface="DFKai-SB"/>
              </a:rPr>
              <a:t>)</a:t>
            </a:r>
            <a:endParaRPr sz="2000" dirty="0">
              <a:latin typeface="Times New Roman" panose="02020603050405020304" pitchFamily="18" charset="0"/>
              <a:cs typeface="Times New Roman" panose="02020603050405020304" pitchFamily="18" charset="0"/>
            </a:endParaRPr>
          </a:p>
        </p:txBody>
      </p:sp>
      <p:sp>
        <p:nvSpPr>
          <p:cNvPr id="87" name="Google Shape;345;p7">
            <a:extLst>
              <a:ext uri="{FF2B5EF4-FFF2-40B4-BE49-F238E27FC236}">
                <a16:creationId xmlns:a16="http://schemas.microsoft.com/office/drawing/2014/main" id="{066DB599-04FB-4B49-92B9-84BE69B6A112}"/>
              </a:ext>
            </a:extLst>
          </p:cNvPr>
          <p:cNvSpPr txBox="1"/>
          <p:nvPr/>
        </p:nvSpPr>
        <p:spPr>
          <a:xfrm>
            <a:off x="3825073" y="3536126"/>
            <a:ext cx="2880435" cy="1034129"/>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4800" b="1" dirty="0" err="1">
                <a:solidFill>
                  <a:schemeClr val="tx1"/>
                </a:solidFill>
                <a:latin typeface="DFKai-SB"/>
                <a:ea typeface="DFKai-SB"/>
                <a:cs typeface="DFKai-SB"/>
                <a:sym typeface="DFKai-SB"/>
              </a:rPr>
              <a:t>報名甄選</a:t>
            </a:r>
            <a:endParaRPr sz="2400" dirty="0">
              <a:solidFill>
                <a:schemeClr val="tx1"/>
              </a:solidFill>
            </a:endParaRPr>
          </a:p>
        </p:txBody>
      </p:sp>
      <p:sp>
        <p:nvSpPr>
          <p:cNvPr id="88" name="Google Shape;346;p7">
            <a:extLst>
              <a:ext uri="{FF2B5EF4-FFF2-40B4-BE49-F238E27FC236}">
                <a16:creationId xmlns:a16="http://schemas.microsoft.com/office/drawing/2014/main" id="{9000C9F8-73DF-4540-9AAB-0BDD2EAB7C55}"/>
              </a:ext>
            </a:extLst>
          </p:cNvPr>
          <p:cNvSpPr txBox="1"/>
          <p:nvPr/>
        </p:nvSpPr>
        <p:spPr>
          <a:xfrm>
            <a:off x="6756896" y="2759872"/>
            <a:ext cx="4463122" cy="1895904"/>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4400" b="1" dirty="0" err="1">
                <a:solidFill>
                  <a:schemeClr val="tx1"/>
                </a:solidFill>
                <a:latin typeface="DFKai-SB"/>
                <a:ea typeface="DFKai-SB"/>
                <a:cs typeface="DFKai-SB"/>
                <a:sym typeface="DFKai-SB"/>
              </a:rPr>
              <a:t>修習專班課程</a:t>
            </a:r>
            <a:endParaRPr sz="4400" dirty="0">
              <a:solidFill>
                <a:schemeClr val="tx1"/>
              </a:solidFill>
            </a:endParaRPr>
          </a:p>
          <a:p>
            <a:pPr marL="0" marR="0" lvl="0" indent="0" algn="ctr" rtl="0">
              <a:lnSpc>
                <a:spcPct val="140014"/>
              </a:lnSpc>
              <a:spcBef>
                <a:spcPts val="0"/>
              </a:spcBef>
              <a:spcAft>
                <a:spcPts val="0"/>
              </a:spcAft>
              <a:buNone/>
            </a:pPr>
            <a:r>
              <a:rPr lang="en-US" sz="4400" b="1" dirty="0" err="1">
                <a:solidFill>
                  <a:schemeClr val="tx1"/>
                </a:solidFill>
                <a:latin typeface="Times New Roman" panose="02020603050405020304" pitchFamily="18" charset="0"/>
                <a:ea typeface="DFKai-SB"/>
                <a:cs typeface="Times New Roman" panose="02020603050405020304" pitchFamily="18" charset="0"/>
                <a:sym typeface="DFKai-SB"/>
              </a:rPr>
              <a:t>iPAS</a:t>
            </a:r>
            <a:r>
              <a:rPr lang="en-US" sz="4400" b="1" dirty="0" err="1">
                <a:solidFill>
                  <a:schemeClr val="tx1"/>
                </a:solidFill>
                <a:latin typeface="DFKai-SB"/>
                <a:ea typeface="DFKai-SB"/>
                <a:cs typeface="DFKai-SB"/>
                <a:sym typeface="DFKai-SB"/>
              </a:rPr>
              <a:t>證照考試</a:t>
            </a:r>
            <a:endParaRPr sz="4400" dirty="0">
              <a:solidFill>
                <a:schemeClr val="tx1"/>
              </a:solidFill>
            </a:endParaRPr>
          </a:p>
        </p:txBody>
      </p:sp>
      <p:sp>
        <p:nvSpPr>
          <p:cNvPr id="89" name="Google Shape;347;p7">
            <a:extLst>
              <a:ext uri="{FF2B5EF4-FFF2-40B4-BE49-F238E27FC236}">
                <a16:creationId xmlns:a16="http://schemas.microsoft.com/office/drawing/2014/main" id="{6D202DF6-D20A-4910-98BB-5EA6B79B50F4}"/>
              </a:ext>
            </a:extLst>
          </p:cNvPr>
          <p:cNvSpPr txBox="1"/>
          <p:nvPr/>
        </p:nvSpPr>
        <p:spPr>
          <a:xfrm>
            <a:off x="11504192" y="2761516"/>
            <a:ext cx="3181262" cy="1895904"/>
          </a:xfrm>
          <a:prstGeom prst="rect">
            <a:avLst/>
          </a:prstGeom>
          <a:noFill/>
          <a:ln>
            <a:noFill/>
          </a:ln>
        </p:spPr>
        <p:txBody>
          <a:bodyPr spcFirstLastPara="1" wrap="square" lIns="0" tIns="0" rIns="0" bIns="0" anchor="t" anchorCtr="0">
            <a:spAutoFit/>
          </a:bodyPr>
          <a:lstStyle/>
          <a:p>
            <a:pPr algn="ctr">
              <a:lnSpc>
                <a:spcPct val="140011"/>
              </a:lnSpc>
            </a:pPr>
            <a:r>
              <a:rPr lang="zh-TW" altLang="en-US" sz="4400" b="1" dirty="0">
                <a:solidFill>
                  <a:schemeClr val="tx1"/>
                </a:solidFill>
                <a:latin typeface="標楷體" panose="03000509000000000000" pitchFamily="65" charset="-120"/>
                <a:ea typeface="標楷體" panose="03000509000000000000" pitchFamily="65" charset="-120"/>
                <a:cs typeface="DFKai-SB"/>
                <a:sym typeface="DFKai-SB"/>
              </a:rPr>
              <a:t>媒合聘用</a:t>
            </a:r>
            <a:endParaRPr lang="zh-TW" altLang="en-US" sz="2800" dirty="0">
              <a:solidFill>
                <a:schemeClr val="tx1"/>
              </a:solidFill>
              <a:latin typeface="標楷體" panose="03000509000000000000" pitchFamily="65" charset="-120"/>
              <a:ea typeface="標楷體" panose="03000509000000000000" pitchFamily="65" charset="-120"/>
            </a:endParaRPr>
          </a:p>
          <a:p>
            <a:pPr marL="0" marR="0" lvl="0" indent="0" algn="ctr" rtl="0">
              <a:lnSpc>
                <a:spcPct val="140011"/>
              </a:lnSpc>
              <a:spcBef>
                <a:spcPts val="0"/>
              </a:spcBef>
              <a:spcAft>
                <a:spcPts val="0"/>
              </a:spcAft>
              <a:buNone/>
            </a:pPr>
            <a:r>
              <a:rPr lang="en-US" sz="4400" b="1" dirty="0" err="1">
                <a:solidFill>
                  <a:schemeClr val="tx1"/>
                </a:solidFill>
                <a:latin typeface="DFKai-SB"/>
                <a:ea typeface="DFKai-SB"/>
                <a:cs typeface="DFKai-SB"/>
                <a:sym typeface="DFKai-SB"/>
              </a:rPr>
              <a:t>業界實習</a:t>
            </a:r>
            <a:endParaRPr sz="2000" dirty="0">
              <a:solidFill>
                <a:schemeClr val="tx1"/>
              </a:solidFill>
            </a:endParaRPr>
          </a:p>
        </p:txBody>
      </p:sp>
      <p:sp>
        <p:nvSpPr>
          <p:cNvPr id="90" name="Google Shape;348;p7">
            <a:extLst>
              <a:ext uri="{FF2B5EF4-FFF2-40B4-BE49-F238E27FC236}">
                <a16:creationId xmlns:a16="http://schemas.microsoft.com/office/drawing/2014/main" id="{D874020B-732E-4939-AD2A-CCE05ABE7683}"/>
              </a:ext>
            </a:extLst>
          </p:cNvPr>
          <p:cNvSpPr txBox="1"/>
          <p:nvPr/>
        </p:nvSpPr>
        <p:spPr>
          <a:xfrm>
            <a:off x="14797382" y="3635088"/>
            <a:ext cx="2748074" cy="1034129"/>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None/>
            </a:pPr>
            <a:r>
              <a:rPr lang="en-US" sz="4800" b="1" dirty="0" err="1">
                <a:solidFill>
                  <a:schemeClr val="tx1"/>
                </a:solidFill>
                <a:latin typeface="標楷體" panose="03000509000000000000" pitchFamily="65" charset="-120"/>
                <a:ea typeface="標楷體" panose="03000509000000000000" pitchFamily="65" charset="-120"/>
                <a:cs typeface="DFKai-SB"/>
                <a:sym typeface="DFKai-SB"/>
              </a:rPr>
              <a:t>結訓驗收</a:t>
            </a:r>
            <a:endParaRPr sz="32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1676517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p:nvPr/>
        </p:nvSpPr>
        <p:spPr>
          <a:xfrm rot="10800000">
            <a:off x="0" y="-10802"/>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mt="55000"/>
            </a:blip>
            <a:stretch>
              <a:fillRect t="-13791" r="-600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Times New Roman"/>
            </a:endParaRPr>
          </a:p>
        </p:txBody>
      </p:sp>
      <p:graphicFrame>
        <p:nvGraphicFramePr>
          <p:cNvPr id="2" name="表格 2">
            <a:extLst>
              <a:ext uri="{FF2B5EF4-FFF2-40B4-BE49-F238E27FC236}">
                <a16:creationId xmlns:a16="http://schemas.microsoft.com/office/drawing/2014/main" id="{1F5F0792-86A6-4DF2-8005-7D2D6BFA93B4}"/>
              </a:ext>
            </a:extLst>
          </p:cNvPr>
          <p:cNvGraphicFramePr>
            <a:graphicFrameLocks noGrp="1"/>
          </p:cNvGraphicFramePr>
          <p:nvPr>
            <p:extLst>
              <p:ext uri="{D42A27DB-BD31-4B8C-83A1-F6EECF244321}">
                <p14:modId xmlns:p14="http://schemas.microsoft.com/office/powerpoint/2010/main" val="3243579562"/>
              </p:ext>
            </p:extLst>
          </p:nvPr>
        </p:nvGraphicFramePr>
        <p:xfrm>
          <a:off x="159004" y="2257738"/>
          <a:ext cx="8882470" cy="7505694"/>
        </p:xfrm>
        <a:graphic>
          <a:graphicData uri="http://schemas.openxmlformats.org/drawingml/2006/table">
            <a:tbl>
              <a:tblPr firstRow="1" bandRow="1">
                <a:tableStyleId>{5C22544A-7EE6-4342-B048-85BDC9FD1C3A}</a:tableStyleId>
              </a:tblPr>
              <a:tblGrid>
                <a:gridCol w="3241471">
                  <a:extLst>
                    <a:ext uri="{9D8B030D-6E8A-4147-A177-3AD203B41FA5}">
                      <a16:colId xmlns:a16="http://schemas.microsoft.com/office/drawing/2014/main" val="776886402"/>
                    </a:ext>
                  </a:extLst>
                </a:gridCol>
                <a:gridCol w="2516392">
                  <a:extLst>
                    <a:ext uri="{9D8B030D-6E8A-4147-A177-3AD203B41FA5}">
                      <a16:colId xmlns:a16="http://schemas.microsoft.com/office/drawing/2014/main" val="2530904767"/>
                    </a:ext>
                  </a:extLst>
                </a:gridCol>
                <a:gridCol w="1931860">
                  <a:extLst>
                    <a:ext uri="{9D8B030D-6E8A-4147-A177-3AD203B41FA5}">
                      <a16:colId xmlns:a16="http://schemas.microsoft.com/office/drawing/2014/main" val="3955258466"/>
                    </a:ext>
                  </a:extLst>
                </a:gridCol>
                <a:gridCol w="1192747">
                  <a:extLst>
                    <a:ext uri="{9D8B030D-6E8A-4147-A177-3AD203B41FA5}">
                      <a16:colId xmlns:a16="http://schemas.microsoft.com/office/drawing/2014/main" val="1485868175"/>
                    </a:ext>
                  </a:extLst>
                </a:gridCol>
              </a:tblGrid>
              <a:tr h="783282">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合作機構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需求職務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畢業學歷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人數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3691567587"/>
                  </a:ext>
                </a:extLst>
              </a:tr>
              <a:tr h="1368748">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景傳光電</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製程設備工程師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26985933"/>
                  </a:ext>
                </a:extLst>
              </a:tr>
              <a:tr h="952993">
                <a:tc rowSpan="5">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世界先進積體電路</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技術開發工程師</a:t>
                      </a:r>
                      <a:endParaRPr lang="zh-TW" altLang="en-US" sz="40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39050220"/>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生產線工程師</a:t>
                      </a:r>
                      <a:endParaRPr lang="zh-TW" altLang="en-US" sz="40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20975397"/>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製程工程師</a:t>
                      </a:r>
                      <a:endParaRPr lang="zh-TW" altLang="en-US" sz="40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84490133"/>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en-US" altLang="zh-TW" sz="2400" b="1" i="0" u="none" strike="noStrike" cap="non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AI</a:t>
                      </a:r>
                      <a:r>
                        <a:rPr lang="en-US" altLang="zh-TW"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大數據工程師</a:t>
                      </a:r>
                      <a:endParaRPr lang="zh-TW" altLang="en-US" sz="40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53754608"/>
                  </a:ext>
                </a:extLst>
              </a:tr>
              <a:tr h="1541692">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tx1"/>
                          </a:solidFill>
                          <a:effectLst/>
                          <a:latin typeface="標楷體" panose="03000509000000000000" pitchFamily="65" charset="-120"/>
                          <a:ea typeface="標楷體" panose="03000509000000000000" pitchFamily="65" charset="-120"/>
                          <a:cs typeface="+mn-cs"/>
                          <a:sym typeface="Arial"/>
                        </a:rPr>
                        <a:t>設備工程師</a:t>
                      </a:r>
                      <a:endParaRPr lang="zh-TW" altLang="en-US" sz="40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161421089"/>
                  </a:ext>
                </a:extLst>
              </a:tr>
            </a:tbl>
          </a:graphicData>
        </a:graphic>
      </p:graphicFrame>
      <p:graphicFrame>
        <p:nvGraphicFramePr>
          <p:cNvPr id="21" name="表格 2">
            <a:extLst>
              <a:ext uri="{FF2B5EF4-FFF2-40B4-BE49-F238E27FC236}">
                <a16:creationId xmlns:a16="http://schemas.microsoft.com/office/drawing/2014/main" id="{BAA9EE57-43FD-418E-A242-D63163D6C00E}"/>
              </a:ext>
            </a:extLst>
          </p:cNvPr>
          <p:cNvGraphicFramePr>
            <a:graphicFrameLocks noGrp="1"/>
          </p:cNvGraphicFramePr>
          <p:nvPr>
            <p:extLst>
              <p:ext uri="{D42A27DB-BD31-4B8C-83A1-F6EECF244321}">
                <p14:modId xmlns:p14="http://schemas.microsoft.com/office/powerpoint/2010/main" val="232228297"/>
              </p:ext>
            </p:extLst>
          </p:nvPr>
        </p:nvGraphicFramePr>
        <p:xfrm>
          <a:off x="9239894" y="2257737"/>
          <a:ext cx="8882470" cy="7454233"/>
        </p:xfrm>
        <a:graphic>
          <a:graphicData uri="http://schemas.openxmlformats.org/drawingml/2006/table">
            <a:tbl>
              <a:tblPr firstRow="1" bandRow="1">
                <a:tableStyleId>{5C22544A-7EE6-4342-B048-85BDC9FD1C3A}</a:tableStyleId>
              </a:tblPr>
              <a:tblGrid>
                <a:gridCol w="3241471">
                  <a:extLst>
                    <a:ext uri="{9D8B030D-6E8A-4147-A177-3AD203B41FA5}">
                      <a16:colId xmlns:a16="http://schemas.microsoft.com/office/drawing/2014/main" val="776886402"/>
                    </a:ext>
                  </a:extLst>
                </a:gridCol>
                <a:gridCol w="2516392">
                  <a:extLst>
                    <a:ext uri="{9D8B030D-6E8A-4147-A177-3AD203B41FA5}">
                      <a16:colId xmlns:a16="http://schemas.microsoft.com/office/drawing/2014/main" val="2530904767"/>
                    </a:ext>
                  </a:extLst>
                </a:gridCol>
                <a:gridCol w="1931860">
                  <a:extLst>
                    <a:ext uri="{9D8B030D-6E8A-4147-A177-3AD203B41FA5}">
                      <a16:colId xmlns:a16="http://schemas.microsoft.com/office/drawing/2014/main" val="3955258466"/>
                    </a:ext>
                  </a:extLst>
                </a:gridCol>
                <a:gridCol w="1192747">
                  <a:extLst>
                    <a:ext uri="{9D8B030D-6E8A-4147-A177-3AD203B41FA5}">
                      <a16:colId xmlns:a16="http://schemas.microsoft.com/office/drawing/2014/main" val="1485868175"/>
                    </a:ext>
                  </a:extLst>
                </a:gridCol>
              </a:tblGrid>
              <a:tr h="783282">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合作機構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需求職務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畢業學歷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人數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3691567587"/>
                  </a:ext>
                </a:extLst>
              </a:tr>
              <a:tr h="952993">
                <a:tc rowSpan="2">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台灣應用材料</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設備工程師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26985933"/>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42892593"/>
                  </a:ext>
                </a:extLst>
              </a:tr>
              <a:tr h="952993">
                <a:tc rowSpan="5">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景碩科技</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設備工程師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39050220"/>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製程整合工程師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20975397"/>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資訊工程師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84490133"/>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製造工程師</a:t>
                      </a:r>
                      <a:endParaRPr lang="zh-TW" altLang="en-US" sz="2400" b="1" dirty="0">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53754608"/>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工業工程師</a:t>
                      </a:r>
                      <a:endParaRPr lang="zh-TW" altLang="en-US" sz="2400" b="1" dirty="0">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1</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161421089"/>
                  </a:ext>
                </a:extLst>
              </a:tr>
            </a:tbl>
          </a:graphicData>
        </a:graphic>
      </p:graphicFrame>
      <p:grpSp>
        <p:nvGrpSpPr>
          <p:cNvPr id="14" name="组合 3">
            <a:extLst>
              <a:ext uri="{FF2B5EF4-FFF2-40B4-BE49-F238E27FC236}">
                <a16:creationId xmlns:a16="http://schemas.microsoft.com/office/drawing/2014/main" id="{C3A9339A-1FFB-4D51-84BA-418FECC84BB1}"/>
              </a:ext>
            </a:extLst>
          </p:cNvPr>
          <p:cNvGrpSpPr>
            <a:grpSpLocks/>
          </p:cNvGrpSpPr>
          <p:nvPr/>
        </p:nvGrpSpPr>
        <p:grpSpPr bwMode="auto">
          <a:xfrm>
            <a:off x="-177301" y="10151195"/>
            <a:ext cx="18465301" cy="290808"/>
            <a:chOff x="0" y="0"/>
            <a:chExt cx="8898336" cy="244833"/>
          </a:xfrm>
        </p:grpSpPr>
        <p:sp>
          <p:nvSpPr>
            <p:cNvPr id="15" name="矩形 4">
              <a:extLst>
                <a:ext uri="{FF2B5EF4-FFF2-40B4-BE49-F238E27FC236}">
                  <a16:creationId xmlns:a16="http://schemas.microsoft.com/office/drawing/2014/main" id="{26CBE162-5ECD-4B98-A955-959B657D77E2}"/>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 name="矩形 5">
              <a:extLst>
                <a:ext uri="{FF2B5EF4-FFF2-40B4-BE49-F238E27FC236}">
                  <a16:creationId xmlns:a16="http://schemas.microsoft.com/office/drawing/2014/main" id="{2A62CD73-A8FC-4886-9555-22AE4F4F9B43}"/>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7" name="矩形 6">
              <a:extLst>
                <a:ext uri="{FF2B5EF4-FFF2-40B4-BE49-F238E27FC236}">
                  <a16:creationId xmlns:a16="http://schemas.microsoft.com/office/drawing/2014/main" id="{61394C33-EFA0-462B-A660-887AD6B560D5}"/>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 name="矩形 7">
              <a:extLst>
                <a:ext uri="{FF2B5EF4-FFF2-40B4-BE49-F238E27FC236}">
                  <a16:creationId xmlns:a16="http://schemas.microsoft.com/office/drawing/2014/main" id="{02B9BFDC-2BC3-4CB1-866B-2A5A66054142}"/>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19" name="Group 12">
            <a:extLst>
              <a:ext uri="{FF2B5EF4-FFF2-40B4-BE49-F238E27FC236}">
                <a16:creationId xmlns:a16="http://schemas.microsoft.com/office/drawing/2014/main" id="{FD611E39-0171-4603-B149-FE26A78597A6}"/>
              </a:ext>
            </a:extLst>
          </p:cNvPr>
          <p:cNvGrpSpPr/>
          <p:nvPr/>
        </p:nvGrpSpPr>
        <p:grpSpPr>
          <a:xfrm>
            <a:off x="10458450" y="368633"/>
            <a:ext cx="6720070" cy="1537174"/>
            <a:chOff x="0" y="-5973"/>
            <a:chExt cx="1384758" cy="313501"/>
          </a:xfrm>
        </p:grpSpPr>
        <p:sp>
          <p:nvSpPr>
            <p:cNvPr id="20" name="Freeform 13">
              <a:extLst>
                <a:ext uri="{FF2B5EF4-FFF2-40B4-BE49-F238E27FC236}">
                  <a16:creationId xmlns:a16="http://schemas.microsoft.com/office/drawing/2014/main" id="{6823C342-A342-4F0E-A7DC-B8CD32FD417B}"/>
                </a:ext>
              </a:extLst>
            </p:cNvPr>
            <p:cNvSpPr/>
            <p:nvPr/>
          </p:nvSpPr>
          <p:spPr>
            <a:xfrm>
              <a:off x="0" y="-5973"/>
              <a:ext cx="1384758" cy="313501"/>
            </a:xfrm>
            <a:custGeom>
              <a:avLst/>
              <a:gdLst/>
              <a:ahLst/>
              <a:cxnLst/>
              <a:rect l="l" t="t" r="r" b="b"/>
              <a:pathLst>
                <a:path w="1384758" h="313501">
                  <a:moveTo>
                    <a:pt x="29450" y="0"/>
                  </a:moveTo>
                  <a:lnTo>
                    <a:pt x="1355308" y="0"/>
                  </a:lnTo>
                  <a:cubicBezTo>
                    <a:pt x="1371573" y="0"/>
                    <a:pt x="1384758" y="13185"/>
                    <a:pt x="1384758" y="29450"/>
                  </a:cubicBezTo>
                  <a:lnTo>
                    <a:pt x="1384758" y="284052"/>
                  </a:lnTo>
                  <a:cubicBezTo>
                    <a:pt x="1384758" y="300316"/>
                    <a:pt x="1371573" y="313501"/>
                    <a:pt x="1355308" y="313501"/>
                  </a:cubicBezTo>
                  <a:lnTo>
                    <a:pt x="29450" y="313501"/>
                  </a:lnTo>
                  <a:cubicBezTo>
                    <a:pt x="13185" y="313501"/>
                    <a:pt x="0" y="300316"/>
                    <a:pt x="0" y="284052"/>
                  </a:cubicBezTo>
                  <a:lnTo>
                    <a:pt x="0" y="29450"/>
                  </a:lnTo>
                  <a:cubicBezTo>
                    <a:pt x="0" y="13185"/>
                    <a:pt x="13185" y="0"/>
                    <a:pt x="29450" y="0"/>
                  </a:cubicBezTo>
                  <a:close/>
                </a:path>
              </a:pathLst>
            </a:custGeom>
            <a:solidFill>
              <a:srgbClr val="DFF7F9"/>
            </a:solidFill>
            <a:ln w="76200">
              <a:solidFill>
                <a:srgbClr val="FF0066"/>
              </a:solidFill>
            </a:ln>
          </p:spPr>
          <p: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TextBox 14">
              <a:extLst>
                <a:ext uri="{FF2B5EF4-FFF2-40B4-BE49-F238E27FC236}">
                  <a16:creationId xmlns:a16="http://schemas.microsoft.com/office/drawing/2014/main" id="{EC82E722-EDA3-476B-8496-EA4749231899}"/>
                </a:ext>
              </a:extLst>
            </p:cNvPr>
            <p:cNvSpPr txBox="1"/>
            <p:nvPr/>
          </p:nvSpPr>
          <p:spPr>
            <a:xfrm>
              <a:off x="0" y="38100"/>
              <a:ext cx="1384758" cy="242867"/>
            </a:xfrm>
            <a:prstGeom prst="rect">
              <a:avLst/>
            </a:prstGeom>
            <a:ln>
              <a:noFill/>
            </a:ln>
          </p:spPr>
          <p:txBody>
            <a:bodyPr lIns="50800" tIns="50800" rIns="50800" bIns="50800" rtlCol="0" anchor="ctr"/>
            <a:lstStyle/>
            <a:p>
              <a:pPr algn="ctr">
                <a:lnSpc>
                  <a:spcPts val="4620"/>
                </a:lnSpc>
              </a:pPr>
              <a:r>
                <a:rPr lang="zh-TW" alt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總</a:t>
              </a:r>
              <a:r>
                <a:rPr lang="en-US" sz="4800" b="1" spc="168" dirty="0" err="1">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提供職缺</a:t>
              </a:r>
              <a:r>
                <a:rPr lang="zh-TW" alt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高達</a:t>
              </a:r>
              <a:r>
                <a:rPr lang="en-US" altLang="zh-TW" sz="60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80</a:t>
              </a:r>
              <a:r>
                <a:rPr 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3" name="群組 22">
            <a:extLst>
              <a:ext uri="{FF2B5EF4-FFF2-40B4-BE49-F238E27FC236}">
                <a16:creationId xmlns:a16="http://schemas.microsoft.com/office/drawing/2014/main" id="{0CDA9A58-6D04-4A20-B772-2729910F768E}"/>
              </a:ext>
            </a:extLst>
          </p:cNvPr>
          <p:cNvGrpSpPr/>
          <p:nvPr/>
        </p:nvGrpSpPr>
        <p:grpSpPr>
          <a:xfrm>
            <a:off x="-1" y="0"/>
            <a:ext cx="6747187" cy="2659448"/>
            <a:chOff x="-1" y="0"/>
            <a:chExt cx="6747187" cy="2659448"/>
          </a:xfrm>
        </p:grpSpPr>
        <p:sp>
          <p:nvSpPr>
            <p:cNvPr id="24" name="矩形 4">
              <a:extLst>
                <a:ext uri="{FF2B5EF4-FFF2-40B4-BE49-F238E27FC236}">
                  <a16:creationId xmlns:a16="http://schemas.microsoft.com/office/drawing/2014/main" id="{2136505E-627A-4174-8BD2-82D9E616D21F}"/>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 name="矩形 5">
              <a:extLst>
                <a:ext uri="{FF2B5EF4-FFF2-40B4-BE49-F238E27FC236}">
                  <a16:creationId xmlns:a16="http://schemas.microsoft.com/office/drawing/2014/main" id="{AE783895-D45A-462C-9858-5BCFE0172E1D}"/>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 name="矩形 6">
              <a:extLst>
                <a:ext uri="{FF2B5EF4-FFF2-40B4-BE49-F238E27FC236}">
                  <a16:creationId xmlns:a16="http://schemas.microsoft.com/office/drawing/2014/main" id="{0FF053C4-08C8-41DF-9A11-4D0C3F430C38}"/>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7">
              <a:extLst>
                <a:ext uri="{FF2B5EF4-FFF2-40B4-BE49-F238E27FC236}">
                  <a16:creationId xmlns:a16="http://schemas.microsoft.com/office/drawing/2014/main" id="{26ADE8F4-FEE0-4C91-BF82-F883174A183E}"/>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35" name="图片 21">
              <a:extLst>
                <a:ext uri="{FF2B5EF4-FFF2-40B4-BE49-F238E27FC236}">
                  <a16:creationId xmlns:a16="http://schemas.microsoft.com/office/drawing/2014/main" id="{6601A5EB-5115-4B6D-987D-A7C902D035D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Google Shape;160;p3">
              <a:extLst>
                <a:ext uri="{FF2B5EF4-FFF2-40B4-BE49-F238E27FC236}">
                  <a16:creationId xmlns:a16="http://schemas.microsoft.com/office/drawing/2014/main" id="{12EEB322-D141-48A7-BDC0-1FC15185BF9C}"/>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合作企業</a:t>
              </a:r>
              <a:endParaRPr sz="1600" dirty="0">
                <a:solidFill>
                  <a:schemeClr val="tx1"/>
                </a:solidFill>
              </a:endParaRPr>
            </a:p>
          </p:txBody>
        </p:sp>
      </p:grpSp>
    </p:spTree>
    <p:extLst>
      <p:ext uri="{BB962C8B-B14F-4D97-AF65-F5344CB8AC3E}">
        <p14:creationId xmlns:p14="http://schemas.microsoft.com/office/powerpoint/2010/main" val="31943024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6"/>
          <p:cNvSpPr/>
          <p:nvPr/>
        </p:nvSpPr>
        <p:spPr>
          <a:xfrm rot="10800000">
            <a:off x="0" y="-10802"/>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mt="55000"/>
            </a:blip>
            <a:stretch>
              <a:fillRect t="-13791" r="-600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graphicFrame>
        <p:nvGraphicFramePr>
          <p:cNvPr id="17" name="表格 2">
            <a:extLst>
              <a:ext uri="{FF2B5EF4-FFF2-40B4-BE49-F238E27FC236}">
                <a16:creationId xmlns:a16="http://schemas.microsoft.com/office/drawing/2014/main" id="{CCF56A8D-0F90-474D-A4EF-1215F6A517A0}"/>
              </a:ext>
            </a:extLst>
          </p:cNvPr>
          <p:cNvGraphicFramePr>
            <a:graphicFrameLocks noGrp="1"/>
          </p:cNvGraphicFramePr>
          <p:nvPr>
            <p:extLst>
              <p:ext uri="{D42A27DB-BD31-4B8C-83A1-F6EECF244321}">
                <p14:modId xmlns:p14="http://schemas.microsoft.com/office/powerpoint/2010/main" val="2649420269"/>
              </p:ext>
            </p:extLst>
          </p:nvPr>
        </p:nvGraphicFramePr>
        <p:xfrm>
          <a:off x="159004" y="2257738"/>
          <a:ext cx="8882470" cy="7446701"/>
        </p:xfrm>
        <a:graphic>
          <a:graphicData uri="http://schemas.openxmlformats.org/drawingml/2006/table">
            <a:tbl>
              <a:tblPr firstRow="1" bandRow="1">
                <a:tableStyleId>{5C22544A-7EE6-4342-B048-85BDC9FD1C3A}</a:tableStyleId>
              </a:tblPr>
              <a:tblGrid>
                <a:gridCol w="3241471">
                  <a:extLst>
                    <a:ext uri="{9D8B030D-6E8A-4147-A177-3AD203B41FA5}">
                      <a16:colId xmlns:a16="http://schemas.microsoft.com/office/drawing/2014/main" val="776886402"/>
                    </a:ext>
                  </a:extLst>
                </a:gridCol>
                <a:gridCol w="2516392">
                  <a:extLst>
                    <a:ext uri="{9D8B030D-6E8A-4147-A177-3AD203B41FA5}">
                      <a16:colId xmlns:a16="http://schemas.microsoft.com/office/drawing/2014/main" val="2530904767"/>
                    </a:ext>
                  </a:extLst>
                </a:gridCol>
                <a:gridCol w="1931860">
                  <a:extLst>
                    <a:ext uri="{9D8B030D-6E8A-4147-A177-3AD203B41FA5}">
                      <a16:colId xmlns:a16="http://schemas.microsoft.com/office/drawing/2014/main" val="3955258466"/>
                    </a:ext>
                  </a:extLst>
                </a:gridCol>
                <a:gridCol w="1192747">
                  <a:extLst>
                    <a:ext uri="{9D8B030D-6E8A-4147-A177-3AD203B41FA5}">
                      <a16:colId xmlns:a16="http://schemas.microsoft.com/office/drawing/2014/main" val="1485868175"/>
                    </a:ext>
                  </a:extLst>
                </a:gridCol>
              </a:tblGrid>
              <a:tr h="783282">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合作機構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需求職務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畢業學歷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人數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3691567587"/>
                  </a:ext>
                </a:extLst>
              </a:tr>
              <a:tr h="952993">
                <a:tc rowSpan="2">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臺灣永光化學工業</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研發工程師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26985933"/>
                  </a:ext>
                </a:extLst>
              </a:tr>
              <a:tr h="952994">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a:t>
                      </a:r>
                      <a:r>
                        <a:rPr lang="en-US" altLang="zh-TW"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品管</a:t>
                      </a:r>
                      <a:r>
                        <a:rPr lang="en-US" altLang="zh-TW"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a:t>
                      </a: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保</a:t>
                      </a:r>
                      <a:r>
                        <a:rPr lang="en-US" altLang="zh-TW"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a:t>
                      </a:r>
                    </a:p>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助理工程師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a:t>
                      </a:r>
                      <a:r>
                        <a:rPr lang="zh-TW" altLang="en-US" sz="2400" b="1">
                          <a:solidFill>
                            <a:schemeClr val="tx1"/>
                          </a:solidFill>
                          <a:latin typeface="標楷體" panose="03000509000000000000" pitchFamily="65" charset="-120"/>
                          <a:ea typeface="標楷體" panose="03000509000000000000" pitchFamily="65" charset="-120"/>
                        </a:rPr>
                        <a:t>、碩士</a:t>
                      </a:r>
                      <a:endParaRPr lang="zh-TW" altLang="en-US" sz="24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42892593"/>
                  </a:ext>
                </a:extLst>
              </a:tr>
              <a:tr h="952993">
                <a:tc rowSpan="4">
                  <a:txBody>
                    <a:bodyPr/>
                    <a:lstStyle/>
                    <a:p>
                      <a:pPr algn="ctr"/>
                      <a:r>
                        <a:rPr lang="zh-TW" altLang="en-US" sz="2800" b="1" dirty="0">
                          <a:latin typeface="標楷體" panose="03000509000000000000" pitchFamily="65" charset="-120"/>
                          <a:ea typeface="標楷體" panose="03000509000000000000" pitchFamily="65" charset="-120"/>
                        </a:rPr>
                        <a:t>中強光電</a:t>
                      </a:r>
                      <a:endParaRPr lang="en-US" altLang="zh-TW" sz="2800" b="1" dirty="0">
                        <a:latin typeface="標楷體" panose="03000509000000000000" pitchFamily="65" charset="-120"/>
                        <a:ea typeface="標楷體" panose="03000509000000000000" pitchFamily="65" charset="-120"/>
                      </a:endParaRPr>
                    </a:p>
                    <a:p>
                      <a:pPr algn="ctr"/>
                      <a:r>
                        <a:rPr lang="zh-TW" altLang="en-US" sz="2800" b="1" dirty="0">
                          <a:latin typeface="標楷體" panose="03000509000000000000" pitchFamily="65" charset="-120"/>
                          <a:ea typeface="標楷體" panose="03000509000000000000" pitchFamily="65" charset="-120"/>
                        </a:rPr>
                        <a:t>股份有限公司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電子工程師 </a:t>
                      </a:r>
                      <a:r>
                        <a:rPr lang="en-US" altLang="zh-TW"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A</a:t>
                      </a:r>
                      <a:endPar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20975397"/>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電子工程師 </a:t>
                      </a:r>
                      <a:r>
                        <a:rPr lang="en-US" altLang="zh-TW" sz="2400" b="1" i="0" u="none" strike="noStrike" cap="none"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sym typeface="Arial"/>
                        </a:rPr>
                        <a:t>B</a:t>
                      </a:r>
                      <a:endParaRPr lang="zh-TW" altLang="en-US" sz="2400" b="1"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84490133"/>
                  </a:ext>
                </a:extLst>
              </a:tr>
              <a:tr h="95299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機構工程師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53754608"/>
                  </a:ext>
                </a:extLst>
              </a:tr>
              <a:tr h="1898453">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軔體工程師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2</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161421089"/>
                  </a:ext>
                </a:extLst>
              </a:tr>
            </a:tbl>
          </a:graphicData>
        </a:graphic>
      </p:graphicFrame>
      <p:graphicFrame>
        <p:nvGraphicFramePr>
          <p:cNvPr id="21" name="表格 2">
            <a:extLst>
              <a:ext uri="{FF2B5EF4-FFF2-40B4-BE49-F238E27FC236}">
                <a16:creationId xmlns:a16="http://schemas.microsoft.com/office/drawing/2014/main" id="{4CF4D405-0D94-42A5-BD53-F6A7950E135B}"/>
              </a:ext>
            </a:extLst>
          </p:cNvPr>
          <p:cNvGraphicFramePr>
            <a:graphicFrameLocks noGrp="1"/>
          </p:cNvGraphicFramePr>
          <p:nvPr>
            <p:extLst>
              <p:ext uri="{D42A27DB-BD31-4B8C-83A1-F6EECF244321}">
                <p14:modId xmlns:p14="http://schemas.microsoft.com/office/powerpoint/2010/main" val="4234445226"/>
              </p:ext>
            </p:extLst>
          </p:nvPr>
        </p:nvGraphicFramePr>
        <p:xfrm>
          <a:off x="9246528" y="2257738"/>
          <a:ext cx="8882470" cy="7454234"/>
        </p:xfrm>
        <a:graphic>
          <a:graphicData uri="http://schemas.openxmlformats.org/drawingml/2006/table">
            <a:tbl>
              <a:tblPr firstRow="1" bandRow="1">
                <a:tableStyleId>{5C22544A-7EE6-4342-B048-85BDC9FD1C3A}</a:tableStyleId>
              </a:tblPr>
              <a:tblGrid>
                <a:gridCol w="3241471">
                  <a:extLst>
                    <a:ext uri="{9D8B030D-6E8A-4147-A177-3AD203B41FA5}">
                      <a16:colId xmlns:a16="http://schemas.microsoft.com/office/drawing/2014/main" val="776886402"/>
                    </a:ext>
                  </a:extLst>
                </a:gridCol>
                <a:gridCol w="2516392">
                  <a:extLst>
                    <a:ext uri="{9D8B030D-6E8A-4147-A177-3AD203B41FA5}">
                      <a16:colId xmlns:a16="http://schemas.microsoft.com/office/drawing/2014/main" val="2530904767"/>
                    </a:ext>
                  </a:extLst>
                </a:gridCol>
                <a:gridCol w="1931860">
                  <a:extLst>
                    <a:ext uri="{9D8B030D-6E8A-4147-A177-3AD203B41FA5}">
                      <a16:colId xmlns:a16="http://schemas.microsoft.com/office/drawing/2014/main" val="3955258466"/>
                    </a:ext>
                  </a:extLst>
                </a:gridCol>
                <a:gridCol w="1192747">
                  <a:extLst>
                    <a:ext uri="{9D8B030D-6E8A-4147-A177-3AD203B41FA5}">
                      <a16:colId xmlns:a16="http://schemas.microsoft.com/office/drawing/2014/main" val="1485868175"/>
                    </a:ext>
                  </a:extLst>
                </a:gridCol>
              </a:tblGrid>
              <a:tr h="783282">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合作機構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需求職務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畢業學歷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a:txBody>
                    <a:bodyPr/>
                    <a:lstStyle/>
                    <a:p>
                      <a:pPr algn="ctr"/>
                      <a:r>
                        <a:rPr lang="zh-TW" altLang="en-US" sz="2800" dirty="0">
                          <a:solidFill>
                            <a:schemeClr val="tx1"/>
                          </a:solidFill>
                          <a:latin typeface="標楷體" panose="03000509000000000000" pitchFamily="65" charset="-120"/>
                          <a:ea typeface="標楷體" panose="03000509000000000000" pitchFamily="65" charset="-120"/>
                        </a:rPr>
                        <a:t>人數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3691567587"/>
                  </a:ext>
                </a:extLst>
              </a:tr>
              <a:tr h="952993">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臺灣迪恩士半導體</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科技股份有限公司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設備工程師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3926985933"/>
                  </a:ext>
                </a:extLst>
              </a:tr>
              <a:tr h="952994">
                <a:tc vMerge="1">
                  <a:txBody>
                    <a:bodyPr/>
                    <a:lstStyle/>
                    <a:p>
                      <a:pPr algn="ctr"/>
                      <a:endParaRPr lang="zh-TW" altLang="en-US"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製程工程師</a:t>
                      </a:r>
                      <a:endParaRPr lang="zh-TW" altLang="en-US" sz="2400" b="1" i="0" u="none" strike="noStrike" dirty="0">
                        <a:solidFill>
                          <a:schemeClr val="tx1"/>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42892593"/>
                  </a:ext>
                </a:extLst>
              </a:tr>
              <a:tr h="952993">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鏵友益科技</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組立技師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439050220"/>
                  </a:ext>
                </a:extLst>
              </a:tr>
              <a:tr h="952993">
                <a:tc rowSpan="2">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華東科技</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製程工程師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3</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920975397"/>
                  </a:ext>
                </a:extLst>
              </a:tr>
              <a:tr h="952993">
                <a:tc vMerge="1">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endParaRPr lang="zh-TW" altLang="en-US" sz="2800" b="1" dirty="0">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設備工程師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6</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2484490133"/>
                  </a:ext>
                </a:extLst>
              </a:tr>
              <a:tr h="952993">
                <a:tc rowSpan="2">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力成科技</a:t>
                      </a:r>
                      <a:endParaRPr lang="en-US" altLang="zh-TW" sz="2800" b="1" dirty="0">
                        <a:latin typeface="標楷體" panose="03000509000000000000" pitchFamily="65" charset="-120"/>
                        <a:ea typeface="標楷體" panose="03000509000000000000" pitchFamily="65" charset="-120"/>
                      </a:endParaRP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zh-TW" altLang="en-US" sz="2800" b="1" dirty="0">
                          <a:latin typeface="標楷體" panose="03000509000000000000" pitchFamily="65" charset="-120"/>
                          <a:ea typeface="標楷體" panose="03000509000000000000" pitchFamily="65" charset="-120"/>
                        </a:rPr>
                        <a:t>股份有限公司</a:t>
                      </a:r>
                      <a:endParaRPr lang="en-US" altLang="zh-TW" sz="2800" b="1" dirty="0">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設備工程師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3</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653754608"/>
                  </a:ext>
                </a:extLst>
              </a:tr>
              <a:tr h="952993">
                <a:tc vMerge="1">
                  <a:txBody>
                    <a:bodyPr/>
                    <a:lstStyle/>
                    <a:p>
                      <a:pPr algn="ctr" fontAlgn="ct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fontAlgn="ctr"/>
                      <a:r>
                        <a:rPr lang="zh-TW" altLang="en-US" sz="2400" b="1" i="0" u="none" strike="noStrike" cap="none" dirty="0">
                          <a:solidFill>
                            <a:schemeClr val="dk1"/>
                          </a:solidFill>
                          <a:effectLst/>
                          <a:latin typeface="標楷體" panose="03000509000000000000" pitchFamily="65" charset="-120"/>
                          <a:ea typeface="標楷體" panose="03000509000000000000" pitchFamily="65" charset="-120"/>
                          <a:cs typeface="+mn-cs"/>
                          <a:sym typeface="Arial"/>
                        </a:rPr>
                        <a:t>廠務工程師</a:t>
                      </a:r>
                      <a:endParaRPr lang="zh-TW" altLang="en-US" sz="24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學士、碩士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TW"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5</a:t>
                      </a:r>
                      <a:r>
                        <a:rPr kumimoji="0" lang="zh-TW"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Times New Roman" panose="02020603050405020304" pitchFamily="18" charset="0"/>
                          <a:sym typeface="Arial"/>
                        </a:rPr>
                        <a:t>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EECE1"/>
                    </a:solidFill>
                  </a:tcPr>
                </a:tc>
                <a:extLst>
                  <a:ext uri="{0D108BD9-81ED-4DB2-BD59-A6C34878D82A}">
                    <a16:rowId xmlns:a16="http://schemas.microsoft.com/office/drawing/2014/main" val="1161421089"/>
                  </a:ext>
                </a:extLst>
              </a:tr>
            </a:tbl>
          </a:graphicData>
        </a:graphic>
      </p:graphicFrame>
      <p:grpSp>
        <p:nvGrpSpPr>
          <p:cNvPr id="22" name="Group 12">
            <a:extLst>
              <a:ext uri="{FF2B5EF4-FFF2-40B4-BE49-F238E27FC236}">
                <a16:creationId xmlns:a16="http://schemas.microsoft.com/office/drawing/2014/main" id="{D1E391D2-DA08-4D48-AAAA-AF5A1F42010E}"/>
              </a:ext>
            </a:extLst>
          </p:cNvPr>
          <p:cNvGrpSpPr/>
          <p:nvPr/>
        </p:nvGrpSpPr>
        <p:grpSpPr>
          <a:xfrm>
            <a:off x="10458450" y="368633"/>
            <a:ext cx="6720070" cy="1537174"/>
            <a:chOff x="0" y="-5973"/>
            <a:chExt cx="1384758" cy="313501"/>
          </a:xfrm>
        </p:grpSpPr>
        <p:sp>
          <p:nvSpPr>
            <p:cNvPr id="23" name="Freeform 13">
              <a:extLst>
                <a:ext uri="{FF2B5EF4-FFF2-40B4-BE49-F238E27FC236}">
                  <a16:creationId xmlns:a16="http://schemas.microsoft.com/office/drawing/2014/main" id="{E79D156D-7001-4A26-B02A-A7F4F3AA4E62}"/>
                </a:ext>
              </a:extLst>
            </p:cNvPr>
            <p:cNvSpPr/>
            <p:nvPr/>
          </p:nvSpPr>
          <p:spPr>
            <a:xfrm>
              <a:off x="0" y="-5973"/>
              <a:ext cx="1384758" cy="313501"/>
            </a:xfrm>
            <a:custGeom>
              <a:avLst/>
              <a:gdLst/>
              <a:ahLst/>
              <a:cxnLst/>
              <a:rect l="l" t="t" r="r" b="b"/>
              <a:pathLst>
                <a:path w="1384758" h="313501">
                  <a:moveTo>
                    <a:pt x="29450" y="0"/>
                  </a:moveTo>
                  <a:lnTo>
                    <a:pt x="1355308" y="0"/>
                  </a:lnTo>
                  <a:cubicBezTo>
                    <a:pt x="1371573" y="0"/>
                    <a:pt x="1384758" y="13185"/>
                    <a:pt x="1384758" y="29450"/>
                  </a:cubicBezTo>
                  <a:lnTo>
                    <a:pt x="1384758" y="284052"/>
                  </a:lnTo>
                  <a:cubicBezTo>
                    <a:pt x="1384758" y="300316"/>
                    <a:pt x="1371573" y="313501"/>
                    <a:pt x="1355308" y="313501"/>
                  </a:cubicBezTo>
                  <a:lnTo>
                    <a:pt x="29450" y="313501"/>
                  </a:lnTo>
                  <a:cubicBezTo>
                    <a:pt x="13185" y="313501"/>
                    <a:pt x="0" y="300316"/>
                    <a:pt x="0" y="284052"/>
                  </a:cubicBezTo>
                  <a:lnTo>
                    <a:pt x="0" y="29450"/>
                  </a:lnTo>
                  <a:cubicBezTo>
                    <a:pt x="0" y="13185"/>
                    <a:pt x="13185" y="0"/>
                    <a:pt x="29450" y="0"/>
                  </a:cubicBezTo>
                  <a:close/>
                </a:path>
              </a:pathLst>
            </a:custGeom>
            <a:solidFill>
              <a:srgbClr val="DFF7F9"/>
            </a:solidFill>
            <a:ln w="76200">
              <a:solidFill>
                <a:srgbClr val="FF0066"/>
              </a:solidFill>
            </a:ln>
          </p:spPr>
          <p:txBody>
            <a:bodyPr/>
            <a:lstStyle/>
            <a:p>
              <a:endParaRPr lang="zh-TW" altLang="en-US"/>
            </a:p>
          </p:txBody>
        </p:sp>
        <p:sp>
          <p:nvSpPr>
            <p:cNvPr id="24" name="TextBox 14">
              <a:extLst>
                <a:ext uri="{FF2B5EF4-FFF2-40B4-BE49-F238E27FC236}">
                  <a16:creationId xmlns:a16="http://schemas.microsoft.com/office/drawing/2014/main" id="{E0B695F8-50C4-46E4-A81A-9377DB2187DE}"/>
                </a:ext>
              </a:extLst>
            </p:cNvPr>
            <p:cNvSpPr txBox="1"/>
            <p:nvPr/>
          </p:nvSpPr>
          <p:spPr>
            <a:xfrm>
              <a:off x="0" y="38100"/>
              <a:ext cx="1384758" cy="242867"/>
            </a:xfrm>
            <a:prstGeom prst="rect">
              <a:avLst/>
            </a:prstGeom>
            <a:ln>
              <a:noFill/>
            </a:ln>
          </p:spPr>
          <p:txBody>
            <a:bodyPr lIns="50800" tIns="50800" rIns="50800" bIns="50800" rtlCol="0" anchor="ctr"/>
            <a:lstStyle/>
            <a:p>
              <a:pPr algn="ctr">
                <a:lnSpc>
                  <a:spcPts val="4620"/>
                </a:lnSpc>
              </a:pPr>
              <a:r>
                <a:rPr lang="zh-TW" alt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總</a:t>
              </a:r>
              <a:r>
                <a:rPr lang="en-US" sz="4800" b="1" spc="168" dirty="0" err="1">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提供職缺</a:t>
              </a:r>
              <a:r>
                <a:rPr lang="zh-TW" alt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高達</a:t>
              </a:r>
              <a:r>
                <a:rPr lang="en-US" altLang="zh-TW" sz="60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80</a:t>
              </a:r>
              <a:r>
                <a:rPr 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a:t>
              </a:r>
              <a:endParaRPr lang="en-US" sz="4800" b="1" spc="168"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8" name="组合 3">
            <a:extLst>
              <a:ext uri="{FF2B5EF4-FFF2-40B4-BE49-F238E27FC236}">
                <a16:creationId xmlns:a16="http://schemas.microsoft.com/office/drawing/2014/main" id="{7D89CA49-D750-4C34-BBC5-AF549848448D}"/>
              </a:ext>
            </a:extLst>
          </p:cNvPr>
          <p:cNvGrpSpPr>
            <a:grpSpLocks/>
          </p:cNvGrpSpPr>
          <p:nvPr/>
        </p:nvGrpSpPr>
        <p:grpSpPr bwMode="auto">
          <a:xfrm>
            <a:off x="-177301" y="10151195"/>
            <a:ext cx="18465301" cy="290808"/>
            <a:chOff x="0" y="0"/>
            <a:chExt cx="8898336" cy="244833"/>
          </a:xfrm>
        </p:grpSpPr>
        <p:sp>
          <p:nvSpPr>
            <p:cNvPr id="19" name="矩形 4">
              <a:extLst>
                <a:ext uri="{FF2B5EF4-FFF2-40B4-BE49-F238E27FC236}">
                  <a16:creationId xmlns:a16="http://schemas.microsoft.com/office/drawing/2014/main" id="{DCC658BE-2B26-44FD-B56B-A6A42FDA08D8}"/>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矩形 5">
              <a:extLst>
                <a:ext uri="{FF2B5EF4-FFF2-40B4-BE49-F238E27FC236}">
                  <a16:creationId xmlns:a16="http://schemas.microsoft.com/office/drawing/2014/main" id="{DFB65001-98C4-4992-9148-580335AE0BD5}"/>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 name="矩形 6">
              <a:extLst>
                <a:ext uri="{FF2B5EF4-FFF2-40B4-BE49-F238E27FC236}">
                  <a16:creationId xmlns:a16="http://schemas.microsoft.com/office/drawing/2014/main" id="{0379E698-6361-4716-815D-06B50E4587A9}"/>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 name="矩形 7">
              <a:extLst>
                <a:ext uri="{FF2B5EF4-FFF2-40B4-BE49-F238E27FC236}">
                  <a16:creationId xmlns:a16="http://schemas.microsoft.com/office/drawing/2014/main" id="{0B5CCDCB-A07C-420A-A530-3212292841A5}"/>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27" name="群組 26">
            <a:extLst>
              <a:ext uri="{FF2B5EF4-FFF2-40B4-BE49-F238E27FC236}">
                <a16:creationId xmlns:a16="http://schemas.microsoft.com/office/drawing/2014/main" id="{2DEF973F-BDA7-482C-AE11-F3139843CBF2}"/>
              </a:ext>
            </a:extLst>
          </p:cNvPr>
          <p:cNvGrpSpPr/>
          <p:nvPr/>
        </p:nvGrpSpPr>
        <p:grpSpPr>
          <a:xfrm>
            <a:off x="-1" y="0"/>
            <a:ext cx="6747187" cy="2659448"/>
            <a:chOff x="-1" y="0"/>
            <a:chExt cx="6747187" cy="2659448"/>
          </a:xfrm>
        </p:grpSpPr>
        <p:sp>
          <p:nvSpPr>
            <p:cNvPr id="28" name="矩形 4">
              <a:extLst>
                <a:ext uri="{FF2B5EF4-FFF2-40B4-BE49-F238E27FC236}">
                  <a16:creationId xmlns:a16="http://schemas.microsoft.com/office/drawing/2014/main" id="{8D96EBB2-853B-432C-8750-2BF13CDE953F}"/>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9" name="矩形 5">
              <a:extLst>
                <a:ext uri="{FF2B5EF4-FFF2-40B4-BE49-F238E27FC236}">
                  <a16:creationId xmlns:a16="http://schemas.microsoft.com/office/drawing/2014/main" id="{D068790B-2269-4D37-B953-3FF8F0EB7625}"/>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 name="矩形 6">
              <a:extLst>
                <a:ext uri="{FF2B5EF4-FFF2-40B4-BE49-F238E27FC236}">
                  <a16:creationId xmlns:a16="http://schemas.microsoft.com/office/drawing/2014/main" id="{AC749C20-603A-4D61-8D5E-0C0F60B05EE3}"/>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1" name="矩形 7">
              <a:extLst>
                <a:ext uri="{FF2B5EF4-FFF2-40B4-BE49-F238E27FC236}">
                  <a16:creationId xmlns:a16="http://schemas.microsoft.com/office/drawing/2014/main" id="{6EF0444D-BC5E-452E-9949-9F4A98FB100F}"/>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32" name="图片 21">
              <a:extLst>
                <a:ext uri="{FF2B5EF4-FFF2-40B4-BE49-F238E27FC236}">
                  <a16:creationId xmlns:a16="http://schemas.microsoft.com/office/drawing/2014/main" id="{6748E6F3-0682-4EF3-B416-25ACE60A82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Google Shape;160;p3">
              <a:extLst>
                <a:ext uri="{FF2B5EF4-FFF2-40B4-BE49-F238E27FC236}">
                  <a16:creationId xmlns:a16="http://schemas.microsoft.com/office/drawing/2014/main" id="{39DBC193-0159-480B-91CE-7C52A4421685}"/>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合作企業</a:t>
              </a:r>
              <a:endParaRPr sz="1600" dirty="0">
                <a:solidFill>
                  <a:schemeClr val="tx1"/>
                </a:solidFill>
              </a:endParaRPr>
            </a:p>
          </p:txBody>
        </p:sp>
      </p:grpSp>
    </p:spTree>
    <p:extLst>
      <p:ext uri="{BB962C8B-B14F-4D97-AF65-F5344CB8AC3E}">
        <p14:creationId xmlns:p14="http://schemas.microsoft.com/office/powerpoint/2010/main" val="41787830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
            <a:extLst>
              <a:ext uri="{FF2B5EF4-FFF2-40B4-BE49-F238E27FC236}">
                <a16:creationId xmlns:a16="http://schemas.microsoft.com/office/drawing/2014/main" id="{9BD35F6D-C274-428B-B5EC-5A92A6FCF55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083142" y="2542049"/>
            <a:ext cx="3086242" cy="308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310;p7">
            <a:extLst>
              <a:ext uri="{FF2B5EF4-FFF2-40B4-BE49-F238E27FC236}">
                <a16:creationId xmlns:a16="http://schemas.microsoft.com/office/drawing/2014/main" id="{65CFC061-786F-479C-888F-A4ED864641DD}"/>
              </a:ext>
            </a:extLst>
          </p:cNvPr>
          <p:cNvSpPr/>
          <p:nvPr/>
        </p:nvSpPr>
        <p:spPr>
          <a:xfrm rot="10800000">
            <a:off x="14186"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4">
              <a:alphaModFix amt="55000"/>
            </a:blip>
            <a:stretch>
              <a:fillRect t="-13791" r="-600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DFKai-SB"/>
              <a:ea typeface="DFKai-SB"/>
              <a:cs typeface="DFKai-SB"/>
              <a:sym typeface="DFKai-SB"/>
            </a:endParaRPr>
          </a:p>
        </p:txBody>
      </p:sp>
      <p:sp>
        <p:nvSpPr>
          <p:cNvPr id="12" name="TextBox 12"/>
          <p:cNvSpPr txBox="1"/>
          <p:nvPr/>
        </p:nvSpPr>
        <p:spPr>
          <a:xfrm>
            <a:off x="603116" y="2355492"/>
            <a:ext cx="9372600" cy="1647887"/>
          </a:xfrm>
          <a:prstGeom prst="rect">
            <a:avLst/>
          </a:prstGeom>
        </p:spPr>
        <p:txBody>
          <a:bodyPr wrap="square" lIns="0" tIns="0" rIns="0" bIns="0" rtlCol="0" anchor="t">
            <a:spAutoFit/>
          </a:bodyPr>
          <a:lstStyle/>
          <a:p>
            <a:pPr marL="1036320" lvl="1" indent="-518160" algn="ctr">
              <a:lnSpc>
                <a:spcPts val="6719"/>
              </a:lnSpc>
              <a:buFont typeface="Arial"/>
              <a:buChar char="•"/>
            </a:pPr>
            <a:r>
              <a:rPr lang="en-US"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修習專班特選課程</a:t>
            </a:r>
            <a:r>
              <a:rPr lang="en-US" sz="6600" b="1" spc="240"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9</a:t>
            </a:r>
            <a:r>
              <a:rPr lang="en-US" sz="4800" b="1" spc="240"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學分</a:t>
            </a:r>
            <a:r>
              <a:rPr lang="en-US"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以上</a:t>
            </a:r>
            <a:r>
              <a:rPr lang="en-US" altLang="zh-TW"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含一門證照培訓課程</a:t>
            </a:r>
            <a:r>
              <a:rPr lang="en-US" altLang="zh-TW"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sz="4800" b="1" spc="2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TextBox 13"/>
          <p:cNvSpPr txBox="1"/>
          <p:nvPr/>
        </p:nvSpPr>
        <p:spPr>
          <a:xfrm>
            <a:off x="982302" y="3813894"/>
            <a:ext cx="10538318" cy="5702843"/>
          </a:xfrm>
          <a:prstGeom prst="rect">
            <a:avLst/>
          </a:prstGeom>
        </p:spPr>
        <p:txBody>
          <a:bodyPr wrap="square" lIns="0" tIns="0" rIns="0" bIns="0" rtlCol="0" anchor="t">
            <a:spAutoFit/>
          </a:bodyPr>
          <a:lstStyle/>
          <a:p>
            <a:pPr marL="571500" indent="-571500">
              <a:lnSpc>
                <a:spcPct val="150000"/>
              </a:lnSpc>
              <a:buFontTx/>
              <a:buChar char="-"/>
            </a:pPr>
            <a:r>
              <a:rPr lang="en-US" altLang="zh-TW" sz="4200" spc="210"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參加</a:t>
            </a:r>
            <a:r>
              <a:rPr lang="zh-TW" alt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半導體相關</a:t>
            </a:r>
            <a:r>
              <a:rPr lang="en-US" altLang="zh-TW" sz="4200" spc="210"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證照考試</a:t>
            </a:r>
            <a:r>
              <a:rPr lang="zh-TW" alt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4200" spc="210" dirty="0">
                <a:latin typeface="標楷體" panose="03000509000000000000" pitchFamily="65" charset="-120"/>
                <a:ea typeface="標楷體" panose="03000509000000000000" pitchFamily="65" charset="-120"/>
                <a:cs typeface="Arial" panose="020B0604020202020204" pitchFamily="34" charset="0"/>
              </a:rPr>
              <a:t>取證領獎金</a:t>
            </a:r>
            <a:endPar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a:p>
            <a:pPr algn="just">
              <a:lnSpc>
                <a:spcPct val="150000"/>
              </a:lnSpc>
            </a:pPr>
            <a:r>
              <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如</a:t>
            </a:r>
            <a:r>
              <a:rPr lang="en-US" altLang="zh-TW" sz="4200" spc="21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iPAS</a:t>
            </a:r>
            <a:r>
              <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zh-TW" altLang="en-US" sz="4200" spc="210" dirty="0">
                <a:solidFill>
                  <a:srgbClr val="0000FF"/>
                </a:solidFill>
                <a:latin typeface="標楷體" panose="03000509000000000000" pitchFamily="65" charset="-120"/>
                <a:ea typeface="標楷體" panose="03000509000000000000" pitchFamily="65" charset="-120"/>
                <a:cs typeface="Arial" panose="020B0604020202020204" pitchFamily="34" charset="0"/>
              </a:rPr>
              <a:t>中國機械學會</a:t>
            </a:r>
            <a:r>
              <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endPar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a:p>
            <a:pPr algn="just">
              <a:lnSpc>
                <a:spcPct val="150000"/>
              </a:lnSpc>
            </a:pPr>
            <a:r>
              <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en-US" sz="4200" spc="210" dirty="0" err="1">
                <a:solidFill>
                  <a:srgbClr val="000000"/>
                </a:solidFill>
                <a:latin typeface="標楷體" panose="03000509000000000000" pitchFamily="65" charset="-120"/>
                <a:ea typeface="標楷體" panose="03000509000000000000" pitchFamily="65" charset="-120"/>
                <a:cs typeface="Arial" panose="020B0604020202020204" pitchFamily="34" charset="0"/>
              </a:rPr>
              <a:t>可跨系所選修課程</a:t>
            </a:r>
            <a:endPar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endParaRPr>
          </a:p>
          <a:p>
            <a:pPr algn="just">
              <a:lnSpc>
                <a:spcPct val="150000"/>
              </a:lnSpc>
            </a:pPr>
            <a:r>
              <a:rPr lang="en-US" altLang="zh-TW"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修課通過標準：</a:t>
            </a:r>
          </a:p>
          <a:p>
            <a:pPr algn="just">
              <a:lnSpc>
                <a:spcPct val="150000"/>
              </a:lnSpc>
            </a:pP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zh-TW" alt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碩士班開課 → 總成績</a:t>
            </a:r>
            <a:r>
              <a:rPr lang="en-US" sz="4200" b="1" spc="210"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70</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分以上及格</a:t>
            </a:r>
          </a:p>
          <a:p>
            <a:pPr algn="just">
              <a:lnSpc>
                <a:spcPct val="150000"/>
              </a:lnSpc>
            </a:pP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zh-TW" alt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  </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大學部開課 → 總成績</a:t>
            </a:r>
            <a:r>
              <a:rPr lang="en-US" sz="4200" b="1" spc="210" dirty="0">
                <a:solidFill>
                  <a:srgbClr val="C41B1B"/>
                </a:solidFill>
                <a:latin typeface="Times New Roman" panose="02020603050405020304" pitchFamily="18" charset="0"/>
                <a:ea typeface="標楷體" panose="03000509000000000000" pitchFamily="65" charset="-120"/>
                <a:cs typeface="Times New Roman" panose="02020603050405020304" pitchFamily="18" charset="0"/>
              </a:rPr>
              <a:t>60</a:t>
            </a:r>
            <a:r>
              <a:rPr lang="en-US" sz="4200" spc="210" dirty="0">
                <a:solidFill>
                  <a:srgbClr val="000000"/>
                </a:solidFill>
                <a:latin typeface="標楷體" panose="03000509000000000000" pitchFamily="65" charset="-120"/>
                <a:ea typeface="標楷體" panose="03000509000000000000" pitchFamily="65" charset="-120"/>
                <a:cs typeface="Arial" panose="020B0604020202020204" pitchFamily="34" charset="0"/>
              </a:rPr>
              <a:t>分以上及格</a:t>
            </a:r>
          </a:p>
        </p:txBody>
      </p:sp>
      <p:sp>
        <p:nvSpPr>
          <p:cNvPr id="14" name="Freeform 14"/>
          <p:cNvSpPr/>
          <p:nvPr/>
        </p:nvSpPr>
        <p:spPr>
          <a:xfrm>
            <a:off x="13213695" y="6172200"/>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5">
              <a:alphaModFix amt="70000"/>
              <a:extLst>
                <a:ext uri="{96DAC541-7B7A-43D3-8B79-37D633B846F1}">
                  <asvg:svgBlip xmlns:asvg="http://schemas.microsoft.com/office/drawing/2016/SVG/main" r:embed="rId6"/>
                </a:ext>
              </a:extLst>
            </a:blip>
            <a:stretch>
              <a:fillRect/>
            </a:stretch>
          </a:blipFill>
        </p:spPr>
        <p:txBody>
          <a:bodyPr/>
          <a:lstStyle/>
          <a:p>
            <a:endParaRPr lang="zh-TW" altLang="en-US">
              <a:latin typeface="Arial" panose="020B0604020202020204" pitchFamily="34" charset="0"/>
              <a:ea typeface="微軟正黑體" panose="020B0604030504040204" pitchFamily="34" charset="-120"/>
            </a:endParaRPr>
          </a:p>
        </p:txBody>
      </p:sp>
      <p:sp>
        <p:nvSpPr>
          <p:cNvPr id="15" name="TextBox 13">
            <a:extLst>
              <a:ext uri="{FF2B5EF4-FFF2-40B4-BE49-F238E27FC236}">
                <a16:creationId xmlns:a16="http://schemas.microsoft.com/office/drawing/2014/main" id="{629D6FF4-936E-42ED-80A3-AAFCEA1092B1}"/>
              </a:ext>
            </a:extLst>
          </p:cNvPr>
          <p:cNvSpPr txBox="1"/>
          <p:nvPr/>
        </p:nvSpPr>
        <p:spPr>
          <a:xfrm rot="731129">
            <a:off x="10863192" y="1492745"/>
            <a:ext cx="5516345" cy="729239"/>
          </a:xfrm>
          <a:prstGeom prst="rect">
            <a:avLst/>
          </a:prstGeom>
        </p:spPr>
        <p:txBody>
          <a:bodyPr wrap="square" lIns="0" tIns="0" rIns="0" bIns="0" rtlCol="0" anchor="t">
            <a:spAutoFit/>
          </a:bodyPr>
          <a:lstStyle/>
          <a:p>
            <a:pPr algn="just">
              <a:lnSpc>
                <a:spcPct val="150000"/>
              </a:lnSpc>
            </a:pPr>
            <a:r>
              <a:rPr lang="zh-TW" altLang="en-US" sz="3600" dirty="0">
                <a:solidFill>
                  <a:srgbClr val="0000FF"/>
                </a:solidFill>
                <a:effectLst>
                  <a:outerShdw blurRad="50800" dist="38100" algn="l" rotWithShape="0">
                    <a:prstClr val="black">
                      <a:alpha val="40000"/>
                    </a:prstClr>
                  </a:outerShdw>
                </a:effectLst>
                <a:latin typeface="標楷體" panose="03000509000000000000" pitchFamily="65" charset="-120"/>
                <a:ea typeface="標楷體" panose="03000509000000000000" pitchFamily="65" charset="-120"/>
                <a:cs typeface="Arial" panose="020B0604020202020204" pitchFamily="34" charset="0"/>
              </a:rPr>
              <a:t>考到證照還有獎金可以拿</a:t>
            </a:r>
            <a:r>
              <a:rPr lang="en-US" altLang="zh-TW" sz="3600" dirty="0">
                <a:solidFill>
                  <a:srgbClr val="0000FF"/>
                </a:solidFill>
                <a:effectLst>
                  <a:outerShdw blurRad="50800" dist="38100" algn="l" rotWithShape="0">
                    <a:prstClr val="black">
                      <a:alpha val="40000"/>
                    </a:prstClr>
                  </a:outerShdw>
                </a:effectLst>
                <a:latin typeface="標楷體" panose="03000509000000000000" pitchFamily="65" charset="-120"/>
                <a:ea typeface="標楷體" panose="03000509000000000000" pitchFamily="65" charset="-120"/>
                <a:cs typeface="Arial" panose="020B0604020202020204" pitchFamily="34" charset="0"/>
              </a:rPr>
              <a:t>!</a:t>
            </a:r>
            <a:endParaRPr lang="en-US" sz="3200" dirty="0">
              <a:solidFill>
                <a:srgbClr val="0000FF"/>
              </a:solidFill>
              <a:effectLst>
                <a:outerShdw blurRad="50800" dist="38100" algn="l" rotWithShape="0">
                  <a:prstClr val="black">
                    <a:alpha val="40000"/>
                  </a:prstClr>
                </a:outerShdw>
              </a:effectLst>
              <a:latin typeface="標楷體" panose="03000509000000000000" pitchFamily="65" charset="-120"/>
              <a:ea typeface="標楷體" panose="03000509000000000000" pitchFamily="65" charset="-120"/>
              <a:cs typeface="Arial" panose="020B0604020202020204" pitchFamily="34" charset="0"/>
            </a:endParaRPr>
          </a:p>
        </p:txBody>
      </p:sp>
      <p:pic>
        <p:nvPicPr>
          <p:cNvPr id="17" name="圖形 16" descr="擴音器">
            <a:extLst>
              <a:ext uri="{FF2B5EF4-FFF2-40B4-BE49-F238E27FC236}">
                <a16:creationId xmlns:a16="http://schemas.microsoft.com/office/drawing/2014/main" id="{61CE4FD6-99AC-43F8-B379-BC575776BA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60342" flipH="1">
            <a:off x="16527442" y="2154179"/>
            <a:ext cx="1802671" cy="1802671"/>
          </a:xfrm>
          <a:prstGeom prst="rect">
            <a:avLst/>
          </a:prstGeom>
        </p:spPr>
      </p:pic>
      <p:cxnSp>
        <p:nvCxnSpPr>
          <p:cNvPr id="19" name="直線接點 18">
            <a:extLst>
              <a:ext uri="{FF2B5EF4-FFF2-40B4-BE49-F238E27FC236}">
                <a16:creationId xmlns:a16="http://schemas.microsoft.com/office/drawing/2014/main" id="{9944360F-9BB0-49D2-97F1-F40FD1ED14A4}"/>
              </a:ext>
            </a:extLst>
          </p:cNvPr>
          <p:cNvCxnSpPr>
            <a:cxnSpLocks/>
          </p:cNvCxnSpPr>
          <p:nvPr/>
        </p:nvCxnSpPr>
        <p:spPr>
          <a:xfrm>
            <a:off x="15888482" y="1181100"/>
            <a:ext cx="923464" cy="88683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2" name="直線接點 21">
            <a:extLst>
              <a:ext uri="{FF2B5EF4-FFF2-40B4-BE49-F238E27FC236}">
                <a16:creationId xmlns:a16="http://schemas.microsoft.com/office/drawing/2014/main" id="{0B559BC8-F462-4D14-97DF-7121A7A44722}"/>
              </a:ext>
            </a:extLst>
          </p:cNvPr>
          <p:cNvCxnSpPr>
            <a:cxnSpLocks/>
          </p:cNvCxnSpPr>
          <p:nvPr/>
        </p:nvCxnSpPr>
        <p:spPr>
          <a:xfrm flipV="1">
            <a:off x="15548570" y="3536362"/>
            <a:ext cx="801644" cy="808663"/>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grpSp>
        <p:nvGrpSpPr>
          <p:cNvPr id="32" name="组合 3">
            <a:extLst>
              <a:ext uri="{FF2B5EF4-FFF2-40B4-BE49-F238E27FC236}">
                <a16:creationId xmlns:a16="http://schemas.microsoft.com/office/drawing/2014/main" id="{3FD6A350-BA7F-4FC2-B832-CC14E42BB6AA}"/>
              </a:ext>
            </a:extLst>
          </p:cNvPr>
          <p:cNvGrpSpPr>
            <a:grpSpLocks/>
          </p:cNvGrpSpPr>
          <p:nvPr/>
        </p:nvGrpSpPr>
        <p:grpSpPr bwMode="auto">
          <a:xfrm>
            <a:off x="-177301" y="10151195"/>
            <a:ext cx="18465301" cy="290808"/>
            <a:chOff x="0" y="0"/>
            <a:chExt cx="8898336" cy="244833"/>
          </a:xfrm>
        </p:grpSpPr>
        <p:sp>
          <p:nvSpPr>
            <p:cNvPr id="33" name="矩形 4">
              <a:extLst>
                <a:ext uri="{FF2B5EF4-FFF2-40B4-BE49-F238E27FC236}">
                  <a16:creationId xmlns:a16="http://schemas.microsoft.com/office/drawing/2014/main" id="{75ED5288-1958-4FFA-BC25-59DB1208C5A2}"/>
                </a:ext>
              </a:extLst>
            </p:cNvPr>
            <p:cNvSpPr>
              <a:spLocks noChangeArrowheads="1"/>
            </p:cNvSpPr>
            <p:nvPr/>
          </p:nvSpPr>
          <p:spPr bwMode="auto">
            <a:xfrm>
              <a:off x="0" y="0"/>
              <a:ext cx="2224584" cy="23947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4" name="矩形 5">
              <a:extLst>
                <a:ext uri="{FF2B5EF4-FFF2-40B4-BE49-F238E27FC236}">
                  <a16:creationId xmlns:a16="http://schemas.microsoft.com/office/drawing/2014/main" id="{389FD83E-5972-4A65-BD92-30A3DFD5DF11}"/>
                </a:ext>
              </a:extLst>
            </p:cNvPr>
            <p:cNvSpPr>
              <a:spLocks noChangeArrowheads="1"/>
            </p:cNvSpPr>
            <p:nvPr/>
          </p:nvSpPr>
          <p:spPr bwMode="auto">
            <a:xfrm>
              <a:off x="2224584" y="0"/>
              <a:ext cx="2224584" cy="23947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5" name="矩形 6">
              <a:extLst>
                <a:ext uri="{FF2B5EF4-FFF2-40B4-BE49-F238E27FC236}">
                  <a16:creationId xmlns:a16="http://schemas.microsoft.com/office/drawing/2014/main" id="{789F33C6-6B4A-473D-9299-6736EBA6D10E}"/>
                </a:ext>
              </a:extLst>
            </p:cNvPr>
            <p:cNvSpPr>
              <a:spLocks noChangeArrowheads="1"/>
            </p:cNvSpPr>
            <p:nvPr/>
          </p:nvSpPr>
          <p:spPr bwMode="auto">
            <a:xfrm>
              <a:off x="4449168" y="0"/>
              <a:ext cx="2224584" cy="23947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6" name="矩形 7">
              <a:extLst>
                <a:ext uri="{FF2B5EF4-FFF2-40B4-BE49-F238E27FC236}">
                  <a16:creationId xmlns:a16="http://schemas.microsoft.com/office/drawing/2014/main" id="{9C3DCE72-8CD3-40FA-9704-4FAC73C85130}"/>
                </a:ext>
              </a:extLst>
            </p:cNvPr>
            <p:cNvSpPr>
              <a:spLocks noChangeArrowheads="1"/>
            </p:cNvSpPr>
            <p:nvPr/>
          </p:nvSpPr>
          <p:spPr bwMode="auto">
            <a:xfrm>
              <a:off x="6673752" y="3574"/>
              <a:ext cx="2224584" cy="24125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nvGrpSpPr>
          <p:cNvPr id="23" name="群組 22">
            <a:extLst>
              <a:ext uri="{FF2B5EF4-FFF2-40B4-BE49-F238E27FC236}">
                <a16:creationId xmlns:a16="http://schemas.microsoft.com/office/drawing/2014/main" id="{33F96DAE-4C48-4D99-A3E6-9C854A5658BB}"/>
              </a:ext>
            </a:extLst>
          </p:cNvPr>
          <p:cNvGrpSpPr/>
          <p:nvPr/>
        </p:nvGrpSpPr>
        <p:grpSpPr>
          <a:xfrm>
            <a:off x="-1" y="0"/>
            <a:ext cx="6747187" cy="2659448"/>
            <a:chOff x="-1" y="0"/>
            <a:chExt cx="6747187" cy="2659448"/>
          </a:xfrm>
        </p:grpSpPr>
        <p:sp>
          <p:nvSpPr>
            <p:cNvPr id="24" name="矩形 4">
              <a:extLst>
                <a:ext uri="{FF2B5EF4-FFF2-40B4-BE49-F238E27FC236}">
                  <a16:creationId xmlns:a16="http://schemas.microsoft.com/office/drawing/2014/main" id="{CA5C7B87-EA90-472B-93D0-ECDB247BFB1D}"/>
                </a:ext>
              </a:extLst>
            </p:cNvPr>
            <p:cNvSpPr>
              <a:spLocks noChangeArrowheads="1"/>
            </p:cNvSpPr>
            <p:nvPr/>
          </p:nvSpPr>
          <p:spPr bwMode="auto">
            <a:xfrm>
              <a:off x="33926" y="1727091"/>
              <a:ext cx="1481216" cy="12395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 name="矩形 5">
              <a:extLst>
                <a:ext uri="{FF2B5EF4-FFF2-40B4-BE49-F238E27FC236}">
                  <a16:creationId xmlns:a16="http://schemas.microsoft.com/office/drawing/2014/main" id="{9241BC84-C180-48F4-B6D7-5394C8F5E3EF}"/>
                </a:ext>
              </a:extLst>
            </p:cNvPr>
            <p:cNvSpPr>
              <a:spLocks noChangeArrowheads="1"/>
            </p:cNvSpPr>
            <p:nvPr/>
          </p:nvSpPr>
          <p:spPr bwMode="auto">
            <a:xfrm>
              <a:off x="1515142" y="1727091"/>
              <a:ext cx="1481216" cy="12395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6" name="矩形 6">
              <a:extLst>
                <a:ext uri="{FF2B5EF4-FFF2-40B4-BE49-F238E27FC236}">
                  <a16:creationId xmlns:a16="http://schemas.microsoft.com/office/drawing/2014/main" id="{0C63638A-3F3E-4CE8-9698-89EC02F1F025}"/>
                </a:ext>
              </a:extLst>
            </p:cNvPr>
            <p:cNvSpPr>
              <a:spLocks noChangeArrowheads="1"/>
            </p:cNvSpPr>
            <p:nvPr/>
          </p:nvSpPr>
          <p:spPr bwMode="auto">
            <a:xfrm>
              <a:off x="2996359" y="1727091"/>
              <a:ext cx="1481216" cy="12395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7" name="矩形 7">
              <a:extLst>
                <a:ext uri="{FF2B5EF4-FFF2-40B4-BE49-F238E27FC236}">
                  <a16:creationId xmlns:a16="http://schemas.microsoft.com/office/drawing/2014/main" id="{B02050AA-57AE-4070-B108-3AC0C3CB3DBB}"/>
                </a:ext>
              </a:extLst>
            </p:cNvPr>
            <p:cNvSpPr>
              <a:spLocks noChangeArrowheads="1"/>
            </p:cNvSpPr>
            <p:nvPr/>
          </p:nvSpPr>
          <p:spPr bwMode="auto">
            <a:xfrm>
              <a:off x="4477576" y="1727092"/>
              <a:ext cx="1481217" cy="122310"/>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endParaRPr>
            </a:p>
          </p:txBody>
        </p:sp>
        <p:pic>
          <p:nvPicPr>
            <p:cNvPr id="28" name="图片 21">
              <a:extLst>
                <a:ext uri="{FF2B5EF4-FFF2-40B4-BE49-F238E27FC236}">
                  <a16:creationId xmlns:a16="http://schemas.microsoft.com/office/drawing/2014/main" id="{86FD5A87-00CE-4262-A4E1-E168B38CDB56}"/>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 y="0"/>
              <a:ext cx="4721983" cy="265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Google Shape;160;p3">
              <a:extLst>
                <a:ext uri="{FF2B5EF4-FFF2-40B4-BE49-F238E27FC236}">
                  <a16:creationId xmlns:a16="http://schemas.microsoft.com/office/drawing/2014/main" id="{36FD90DE-9E57-4D69-9845-BFADF1E8572B}"/>
                </a:ext>
              </a:extLst>
            </p:cNvPr>
            <p:cNvSpPr txBox="1"/>
            <p:nvPr/>
          </p:nvSpPr>
          <p:spPr>
            <a:xfrm>
              <a:off x="1016515" y="322783"/>
              <a:ext cx="5730671" cy="155119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zh-TW" altLang="en-US" sz="7200" b="1" dirty="0">
                  <a:solidFill>
                    <a:schemeClr val="tx1"/>
                  </a:solidFill>
                  <a:latin typeface="DFKai-SB"/>
                  <a:ea typeface="DFKai-SB"/>
                  <a:sym typeface="DFKai-SB"/>
                </a:rPr>
                <a:t>修課要求</a:t>
              </a:r>
              <a:endParaRPr sz="1600" dirty="0">
                <a:solidFill>
                  <a:schemeClr val="tx1"/>
                </a:solidFil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TM03457452[[fn=天體]]</Template>
  <TotalTime>14018</TotalTime>
  <Words>1277</Words>
  <Application>Microsoft Office PowerPoint</Application>
  <PresentationFormat>自訂</PresentationFormat>
  <Paragraphs>462</Paragraphs>
  <Slides>14</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14</vt:i4>
      </vt:variant>
    </vt:vector>
  </HeadingPairs>
  <TitlesOfParts>
    <vt:vector size="21" baseType="lpstr">
      <vt:lpstr>Microsoft JhengHei</vt:lpstr>
      <vt:lpstr>標楷體</vt:lpstr>
      <vt:lpstr>標楷體</vt:lpstr>
      <vt:lpstr>Arial</vt:lpstr>
      <vt:lpstr>Calibri</vt:lpstr>
      <vt:lpstr>Times New Roman</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JCJ</dc:creator>
  <cp:lastModifiedBy>damian102117@gmail.com</cp:lastModifiedBy>
  <cp:revision>151</cp:revision>
  <dcterms:created xsi:type="dcterms:W3CDTF">2006-08-16T00:00:00Z</dcterms:created>
  <dcterms:modified xsi:type="dcterms:W3CDTF">2024-08-04T13:14:31Z</dcterms:modified>
</cp:coreProperties>
</file>